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66" r:id="rId5"/>
    <p:sldId id="257" r:id="rId6"/>
    <p:sldId id="267" r:id="rId7"/>
    <p:sldId id="275" r:id="rId8"/>
    <p:sldId id="291" r:id="rId9"/>
    <p:sldId id="263" r:id="rId10"/>
    <p:sldId id="293" r:id="rId11"/>
    <p:sldId id="294" r:id="rId12"/>
    <p:sldId id="268" r:id="rId13"/>
    <p:sldId id="297" r:id="rId14"/>
    <p:sldId id="296" r:id="rId15"/>
    <p:sldId id="299" r:id="rId16"/>
    <p:sldId id="300" r:id="rId17"/>
    <p:sldId id="301" r:id="rId18"/>
    <p:sldId id="298" r:id="rId19"/>
    <p:sldId id="269" r:id="rId20"/>
    <p:sldId id="304" r:id="rId21"/>
    <p:sldId id="305" r:id="rId22"/>
    <p:sldId id="302" r:id="rId23"/>
    <p:sldId id="272" r:id="rId24"/>
    <p:sldId id="273" r:id="rId25"/>
    <p:sldId id="26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2401"/>
    <a:srgbClr val="FFC5C5"/>
    <a:srgbClr val="FE1302"/>
    <a:srgbClr val="781876"/>
    <a:srgbClr val="FE7C02"/>
    <a:srgbClr val="FFFC01"/>
    <a:srgbClr val="3DECBB"/>
    <a:srgbClr val="F3C003"/>
    <a:srgbClr val="A40000"/>
    <a:srgbClr val="8E04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FF13B-7A9C-912D-B24B-E5E39616F932}" v="36" dt="2023-07-29T15:50:15.384"/>
    <p1510:client id="{2BB53B20-4EE6-49DF-8F57-C4E7A1172285}" v="642" dt="2023-07-29T00:59:07.877"/>
    <p1510:client id="{3D318C79-6386-3E9E-9471-7FBB17E57E81}" v="2" dt="2023-07-29T02:11:38.998"/>
    <p1510:client id="{4072A628-DE7D-46EA-2A3F-E66B47FBFEA0}" v="12" dt="2023-07-29T05:14:41.125"/>
    <p1510:client id="{53636D00-350D-6EB4-1C54-D578C7A110F9}" v="1" dt="2023-07-29T17:57:12.715"/>
    <p1510:client id="{55D6581B-6BB7-B8AE-C449-8A35106EBC83}" v="603" dt="2023-07-28T18:38:18.504"/>
    <p1510:client id="{6A82AF60-B992-452E-8EFB-DE891AA209C6}" v="242" dt="2023-07-29T01:46:14.302"/>
    <p1510:client id="{6ADD0198-FB0C-4073-B58F-2FF0681E7443}" v="1" dt="2023-07-29T00:51:09.121"/>
    <p1510:client id="{76DFC233-B8D8-4A0C-A072-6893ABDB78C7}" v="213" dt="2023-07-29T16:09:39.595"/>
    <p1510:client id="{775D0E2D-C4FF-4186-8591-A8FCD9D8454F}" v="81" dt="2023-07-29T15:57:04.664"/>
    <p1510:client id="{79A61439-38EE-4CB2-8B68-8BCCC9BC8C2E}" v="1086" vWet="1087" dt="2023-07-28T19:03:00.448"/>
    <p1510:client id="{8E20A18B-06A3-45FC-9D00-5A1A3552377B}" v="56" dt="2023-07-28T17:38:50.300"/>
    <p1510:client id="{90DD176E-D0CB-40C3-8B2C-D09EC568C1EC}" v="8076" dt="2023-07-29T17:18:05.127"/>
    <p1510:client id="{AAD6F3FD-3B0A-408B-8865-EE49575DD4BF}" v="109" dt="2023-07-29T16:14:33.010"/>
    <p1510:client id="{AC23A747-7B09-4D9B-B699-8B5C24EBFE37}" v="312" dt="2023-07-29T15:25:07.245"/>
    <p1510:client id="{D95E0F9C-2020-41C2-BE7E-65FE646DCA96}" v="7" dt="2023-07-29T16:07:42.378"/>
    <p1510:client id="{F58E8782-0E41-4429-BB50-4901F8F4CD89}" v="181" dt="2023-07-29T16:17:21.110"/>
    <p1510:client id="{FD7417AB-16C3-434E-A8AF-1F5A9FF83A08}" v="367" dt="2023-07-29T01:14:25.0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63B290-43AB-4679-B05E-71B6C44BA1E5}"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NG"/>
        </a:p>
      </dgm:t>
    </dgm:pt>
    <dgm:pt modelId="{AC2861DF-B883-4CEA-9854-176307B9C09F}">
      <dgm:prSet/>
      <dgm:spPr/>
      <dgm:t>
        <a:bodyPr/>
        <a:lstStyle/>
        <a:p>
          <a:r>
            <a:rPr lang="en-US" err="1"/>
            <a:t>Jeliliat</a:t>
          </a:r>
          <a:endParaRPr lang="en-NG"/>
        </a:p>
      </dgm:t>
    </dgm:pt>
    <dgm:pt modelId="{6E76EC09-F30D-4DE2-B565-C79BC8C7DD2B}" type="parTrans" cxnId="{FA161F48-2D6B-415E-9183-4BF40FAC96A0}">
      <dgm:prSet/>
      <dgm:spPr/>
      <dgm:t>
        <a:bodyPr/>
        <a:lstStyle/>
        <a:p>
          <a:endParaRPr lang="en-NG"/>
        </a:p>
      </dgm:t>
    </dgm:pt>
    <dgm:pt modelId="{9480F744-EE8F-4A37-B8EA-A129E16FBB5B}" type="sibTrans" cxnId="{FA161F48-2D6B-415E-9183-4BF40FAC96A0}">
      <dgm:prSet/>
      <dgm:spPr/>
      <dgm:t>
        <a:bodyPr/>
        <a:lstStyle/>
        <a:p>
          <a:endParaRPr lang="en-NG"/>
        </a:p>
      </dgm:t>
    </dgm:pt>
    <dgm:pt modelId="{95E5905A-B9E5-469C-97C0-94F1831565ED}">
      <dgm:prSet/>
      <dgm:spPr/>
      <dgm:t>
        <a:bodyPr/>
        <a:lstStyle/>
        <a:p>
          <a:r>
            <a:rPr lang="en-US"/>
            <a:t>Olayinka</a:t>
          </a:r>
          <a:endParaRPr lang="en-NG"/>
        </a:p>
      </dgm:t>
    </dgm:pt>
    <dgm:pt modelId="{A7D78FFF-9917-4376-B22E-521C1BFB0FB6}" type="parTrans" cxnId="{5CC608C9-62F7-46E0-929C-63C2B15D16C3}">
      <dgm:prSet/>
      <dgm:spPr/>
      <dgm:t>
        <a:bodyPr/>
        <a:lstStyle/>
        <a:p>
          <a:endParaRPr lang="en-NG"/>
        </a:p>
      </dgm:t>
    </dgm:pt>
    <dgm:pt modelId="{4D8C9F78-EDA9-4A86-8D81-6AAE359BE6AC}" type="sibTrans" cxnId="{5CC608C9-62F7-46E0-929C-63C2B15D16C3}">
      <dgm:prSet/>
      <dgm:spPr/>
      <dgm:t>
        <a:bodyPr/>
        <a:lstStyle/>
        <a:p>
          <a:endParaRPr lang="en-NG"/>
        </a:p>
      </dgm:t>
    </dgm:pt>
    <dgm:pt modelId="{17309B59-056C-4454-82DA-A504301ED674}">
      <dgm:prSet/>
      <dgm:spPr/>
      <dgm:t>
        <a:bodyPr/>
        <a:lstStyle/>
        <a:p>
          <a:r>
            <a:rPr lang="en-US"/>
            <a:t>Victor</a:t>
          </a:r>
          <a:endParaRPr lang="en-NG"/>
        </a:p>
      </dgm:t>
    </dgm:pt>
    <dgm:pt modelId="{6A2038F1-3A2F-453E-9EF0-1A2D90BA3794}" type="parTrans" cxnId="{B5439C25-8909-4BA0-9442-C4AA44F7614B}">
      <dgm:prSet/>
      <dgm:spPr/>
      <dgm:t>
        <a:bodyPr/>
        <a:lstStyle/>
        <a:p>
          <a:endParaRPr lang="en-NG"/>
        </a:p>
      </dgm:t>
    </dgm:pt>
    <dgm:pt modelId="{7D5E9CFE-DD22-4939-A7AF-0587D80BEA98}" type="sibTrans" cxnId="{B5439C25-8909-4BA0-9442-C4AA44F7614B}">
      <dgm:prSet/>
      <dgm:spPr/>
      <dgm:t>
        <a:bodyPr/>
        <a:lstStyle/>
        <a:p>
          <a:endParaRPr lang="en-NG"/>
        </a:p>
      </dgm:t>
    </dgm:pt>
    <dgm:pt modelId="{9D3235C5-416B-41CB-B815-7B4FFA85B6D7}">
      <dgm:prSet/>
      <dgm:spPr/>
      <dgm:t>
        <a:bodyPr/>
        <a:lstStyle/>
        <a:p>
          <a:r>
            <a:rPr lang="en-US" u="none"/>
            <a:t>Cindy</a:t>
          </a:r>
          <a:endParaRPr lang="en-NG" u="none"/>
        </a:p>
      </dgm:t>
    </dgm:pt>
    <dgm:pt modelId="{3B2E5FBE-CFD6-4EB1-9822-C6EB22A76769}" type="parTrans" cxnId="{0492FD4D-6271-40E7-90A5-971641835935}">
      <dgm:prSet/>
      <dgm:spPr/>
      <dgm:t>
        <a:bodyPr/>
        <a:lstStyle/>
        <a:p>
          <a:endParaRPr lang="en-NG"/>
        </a:p>
      </dgm:t>
    </dgm:pt>
    <dgm:pt modelId="{57EF949A-4DE6-47E2-A1C9-28ECC0BA2BB9}" type="sibTrans" cxnId="{0492FD4D-6271-40E7-90A5-971641835935}">
      <dgm:prSet/>
      <dgm:spPr/>
      <dgm:t>
        <a:bodyPr/>
        <a:lstStyle/>
        <a:p>
          <a:endParaRPr lang="en-NG"/>
        </a:p>
      </dgm:t>
    </dgm:pt>
    <dgm:pt modelId="{60D43844-482E-4546-8B2B-8BC6984479B8}" type="pres">
      <dgm:prSet presAssocID="{7363B290-43AB-4679-B05E-71B6C44BA1E5}" presName="Name0" presStyleCnt="0">
        <dgm:presLayoutVars>
          <dgm:dir/>
        </dgm:presLayoutVars>
      </dgm:prSet>
      <dgm:spPr/>
    </dgm:pt>
    <dgm:pt modelId="{E649AAFF-C01A-46F6-8252-647C58FA9750}" type="pres">
      <dgm:prSet presAssocID="{AC2861DF-B883-4CEA-9854-176307B9C09F}" presName="composite" presStyleCnt="0"/>
      <dgm:spPr/>
    </dgm:pt>
    <dgm:pt modelId="{C6539F65-5F60-4FFE-8104-084038FDB1C7}" type="pres">
      <dgm:prSet presAssocID="{AC2861DF-B883-4CEA-9854-176307B9C09F}" presName="Accent" presStyleLbl="alignAcc1" presStyleIdx="0" presStyleCnt="4"/>
      <dgm:spPr/>
    </dgm:pt>
    <dgm:pt modelId="{9E4421B9-3522-47B1-9F86-46EC93F9C4A8}" type="pres">
      <dgm:prSet presAssocID="{AC2861DF-B883-4CEA-9854-176307B9C09F}" presName="Image" presStyleLbl="node1" presStyleIdx="0" presStyleCnt="4"/>
      <dgm:spPr/>
    </dgm:pt>
    <dgm:pt modelId="{F2DCDA76-CA48-4FF4-BD83-873E520F3146}" type="pres">
      <dgm:prSet presAssocID="{AC2861DF-B883-4CEA-9854-176307B9C09F}" presName="Child" presStyleLbl="revTx" presStyleIdx="0" presStyleCnt="4">
        <dgm:presLayoutVars>
          <dgm:bulletEnabled val="1"/>
        </dgm:presLayoutVars>
      </dgm:prSet>
      <dgm:spPr/>
    </dgm:pt>
    <dgm:pt modelId="{A41F72E7-5823-46A0-A9D7-959E27387BBF}" type="pres">
      <dgm:prSet presAssocID="{AC2861DF-B883-4CEA-9854-176307B9C09F}" presName="Parent" presStyleLbl="alignNode1" presStyleIdx="0" presStyleCnt="4">
        <dgm:presLayoutVars>
          <dgm:bulletEnabled val="1"/>
        </dgm:presLayoutVars>
      </dgm:prSet>
      <dgm:spPr/>
    </dgm:pt>
    <dgm:pt modelId="{5EC48B5F-3A33-425F-A333-694683349581}" type="pres">
      <dgm:prSet presAssocID="{9480F744-EE8F-4A37-B8EA-A129E16FBB5B}" presName="sibTrans" presStyleCnt="0"/>
      <dgm:spPr/>
    </dgm:pt>
    <dgm:pt modelId="{C9C8DADB-036C-4043-BBD0-181F8EA1B37D}" type="pres">
      <dgm:prSet presAssocID="{95E5905A-B9E5-469C-97C0-94F1831565ED}" presName="composite" presStyleCnt="0"/>
      <dgm:spPr/>
    </dgm:pt>
    <dgm:pt modelId="{BE64B2ED-8CDD-42F3-BA4A-36256E1CD8EE}" type="pres">
      <dgm:prSet presAssocID="{95E5905A-B9E5-469C-97C0-94F1831565ED}" presName="Accent" presStyleLbl="alignAcc1" presStyleIdx="1" presStyleCnt="4"/>
      <dgm:spPr/>
    </dgm:pt>
    <dgm:pt modelId="{D39CB887-6DDA-4864-89FD-D1C1AE16E933}" type="pres">
      <dgm:prSet presAssocID="{95E5905A-B9E5-469C-97C0-94F1831565ED}" presName="Image" presStyleLbl="node1" presStyleIdx="1" presStyleCnt="4" custLinFactNeighborY="-3684"/>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AF8626A7-75B3-46BB-8B34-BEB81E1E84FE}" type="pres">
      <dgm:prSet presAssocID="{95E5905A-B9E5-469C-97C0-94F1831565ED}" presName="Child" presStyleLbl="revTx" presStyleIdx="1" presStyleCnt="4">
        <dgm:presLayoutVars>
          <dgm:bulletEnabled val="1"/>
        </dgm:presLayoutVars>
      </dgm:prSet>
      <dgm:spPr/>
    </dgm:pt>
    <dgm:pt modelId="{6C3CE280-BFCE-42A0-BDFF-8F71A97A0B04}" type="pres">
      <dgm:prSet presAssocID="{95E5905A-B9E5-469C-97C0-94F1831565ED}" presName="Parent" presStyleLbl="alignNode1" presStyleIdx="1" presStyleCnt="4">
        <dgm:presLayoutVars>
          <dgm:bulletEnabled val="1"/>
        </dgm:presLayoutVars>
      </dgm:prSet>
      <dgm:spPr/>
    </dgm:pt>
    <dgm:pt modelId="{3CA2A2F9-F92A-4BE2-8484-8FA6E8246F8A}" type="pres">
      <dgm:prSet presAssocID="{4D8C9F78-EDA9-4A86-8D81-6AAE359BE6AC}" presName="sibTrans" presStyleCnt="0"/>
      <dgm:spPr/>
    </dgm:pt>
    <dgm:pt modelId="{68BAAB96-DB85-4E64-B6FC-DEDE02E0080C}" type="pres">
      <dgm:prSet presAssocID="{17309B59-056C-4454-82DA-A504301ED674}" presName="composite" presStyleCnt="0"/>
      <dgm:spPr/>
    </dgm:pt>
    <dgm:pt modelId="{C88C9571-0FFE-4EB2-8E59-2D64714D45CE}" type="pres">
      <dgm:prSet presAssocID="{17309B59-056C-4454-82DA-A504301ED674}" presName="Accent" presStyleLbl="alignAcc1" presStyleIdx="2" presStyleCnt="4"/>
      <dgm:spPr/>
    </dgm:pt>
    <dgm:pt modelId="{A3B6827B-EBB9-4506-A04C-A4A935CD78CB}" type="pres">
      <dgm:prSet presAssocID="{17309B59-056C-4454-82DA-A504301ED674}" presName="Image" presStyleLbl="node1" presStyleIdx="2" presStyleCnt="4"/>
      <dgm:spPr/>
    </dgm:pt>
    <dgm:pt modelId="{4CA66C86-F72A-4F6F-B0AF-0C0C6505D5DA}" type="pres">
      <dgm:prSet presAssocID="{17309B59-056C-4454-82DA-A504301ED674}" presName="Child" presStyleLbl="revTx" presStyleIdx="2" presStyleCnt="4">
        <dgm:presLayoutVars>
          <dgm:bulletEnabled val="1"/>
        </dgm:presLayoutVars>
      </dgm:prSet>
      <dgm:spPr/>
    </dgm:pt>
    <dgm:pt modelId="{C40EFFC3-9B82-457C-A6F0-A95380C343CC}" type="pres">
      <dgm:prSet presAssocID="{17309B59-056C-4454-82DA-A504301ED674}" presName="Parent" presStyleLbl="alignNode1" presStyleIdx="2" presStyleCnt="4">
        <dgm:presLayoutVars>
          <dgm:bulletEnabled val="1"/>
        </dgm:presLayoutVars>
      </dgm:prSet>
      <dgm:spPr/>
    </dgm:pt>
    <dgm:pt modelId="{0B782BAB-78FF-4A5E-88A9-6ABDF497C85C}" type="pres">
      <dgm:prSet presAssocID="{7D5E9CFE-DD22-4939-A7AF-0587D80BEA98}" presName="sibTrans" presStyleCnt="0"/>
      <dgm:spPr/>
    </dgm:pt>
    <dgm:pt modelId="{3DB021FC-B815-4267-B238-931413DEA00A}" type="pres">
      <dgm:prSet presAssocID="{9D3235C5-416B-41CB-B815-7B4FFA85B6D7}" presName="composite" presStyleCnt="0"/>
      <dgm:spPr/>
    </dgm:pt>
    <dgm:pt modelId="{670A8E30-77A8-4445-9779-EA56D1F1EB1C}" type="pres">
      <dgm:prSet presAssocID="{9D3235C5-416B-41CB-B815-7B4FFA85B6D7}" presName="Accent" presStyleLbl="alignAcc1" presStyleIdx="3" presStyleCnt="4"/>
      <dgm:spPr/>
    </dgm:pt>
    <dgm:pt modelId="{D4FF9794-E9AE-4054-A42B-4954FE2EB63F}" type="pres">
      <dgm:prSet presAssocID="{9D3235C5-416B-41CB-B815-7B4FFA85B6D7}" presName="Image" presStyleLbl="node1" presStyleIdx="3" presStyleCnt="4" custLinFactNeighborY="679"/>
      <dgm:spPr/>
    </dgm:pt>
    <dgm:pt modelId="{014365D6-6C14-411F-B97F-EF4F5E8BB4EF}" type="pres">
      <dgm:prSet presAssocID="{9D3235C5-416B-41CB-B815-7B4FFA85B6D7}" presName="Child" presStyleLbl="revTx" presStyleIdx="3" presStyleCnt="4">
        <dgm:presLayoutVars>
          <dgm:bulletEnabled val="1"/>
        </dgm:presLayoutVars>
      </dgm:prSet>
      <dgm:spPr/>
    </dgm:pt>
    <dgm:pt modelId="{47FD24B7-B42C-491C-809C-BDA87719F82B}" type="pres">
      <dgm:prSet presAssocID="{9D3235C5-416B-41CB-B815-7B4FFA85B6D7}" presName="Parent" presStyleLbl="alignNode1" presStyleIdx="3" presStyleCnt="4">
        <dgm:presLayoutVars>
          <dgm:bulletEnabled val="1"/>
        </dgm:presLayoutVars>
      </dgm:prSet>
      <dgm:spPr/>
    </dgm:pt>
  </dgm:ptLst>
  <dgm:cxnLst>
    <dgm:cxn modelId="{06B26D13-00D5-49E6-A29D-BC19A5C9BBFA}" type="presOf" srcId="{7363B290-43AB-4679-B05E-71B6C44BA1E5}" destId="{60D43844-482E-4546-8B2B-8BC6984479B8}" srcOrd="0" destOrd="0" presId="urn:microsoft.com/office/officeart/2008/layout/TitlePictureLineup"/>
    <dgm:cxn modelId="{B5439C25-8909-4BA0-9442-C4AA44F7614B}" srcId="{7363B290-43AB-4679-B05E-71B6C44BA1E5}" destId="{17309B59-056C-4454-82DA-A504301ED674}" srcOrd="2" destOrd="0" parTransId="{6A2038F1-3A2F-453E-9EF0-1A2D90BA3794}" sibTransId="{7D5E9CFE-DD22-4939-A7AF-0587D80BEA98}"/>
    <dgm:cxn modelId="{FA161F48-2D6B-415E-9183-4BF40FAC96A0}" srcId="{7363B290-43AB-4679-B05E-71B6C44BA1E5}" destId="{AC2861DF-B883-4CEA-9854-176307B9C09F}" srcOrd="0" destOrd="0" parTransId="{6E76EC09-F30D-4DE2-B565-C79BC8C7DD2B}" sibTransId="{9480F744-EE8F-4A37-B8EA-A129E16FBB5B}"/>
    <dgm:cxn modelId="{0492FD4D-6271-40E7-90A5-971641835935}" srcId="{7363B290-43AB-4679-B05E-71B6C44BA1E5}" destId="{9D3235C5-416B-41CB-B815-7B4FFA85B6D7}" srcOrd="3" destOrd="0" parTransId="{3B2E5FBE-CFD6-4EB1-9822-C6EB22A76769}" sibTransId="{57EF949A-4DE6-47E2-A1C9-28ECC0BA2BB9}"/>
    <dgm:cxn modelId="{17CE588B-3C31-4061-88DC-9C6A965E7C19}" type="presOf" srcId="{AC2861DF-B883-4CEA-9854-176307B9C09F}" destId="{A41F72E7-5823-46A0-A9D7-959E27387BBF}" srcOrd="0" destOrd="0" presId="urn:microsoft.com/office/officeart/2008/layout/TitlePictureLineup"/>
    <dgm:cxn modelId="{61D565AB-722B-46BA-9458-50051EF02D09}" type="presOf" srcId="{9D3235C5-416B-41CB-B815-7B4FFA85B6D7}" destId="{47FD24B7-B42C-491C-809C-BDA87719F82B}" srcOrd="0" destOrd="0" presId="urn:microsoft.com/office/officeart/2008/layout/TitlePictureLineup"/>
    <dgm:cxn modelId="{5CC608C9-62F7-46E0-929C-63C2B15D16C3}" srcId="{7363B290-43AB-4679-B05E-71B6C44BA1E5}" destId="{95E5905A-B9E5-469C-97C0-94F1831565ED}" srcOrd="1" destOrd="0" parTransId="{A7D78FFF-9917-4376-B22E-521C1BFB0FB6}" sibTransId="{4D8C9F78-EDA9-4A86-8D81-6AAE359BE6AC}"/>
    <dgm:cxn modelId="{CCA12DDD-04E7-40D6-AF27-05513AF655E2}" type="presOf" srcId="{17309B59-056C-4454-82DA-A504301ED674}" destId="{C40EFFC3-9B82-457C-A6F0-A95380C343CC}" srcOrd="0" destOrd="0" presId="urn:microsoft.com/office/officeart/2008/layout/TitlePictureLineup"/>
    <dgm:cxn modelId="{F76489EF-AEFA-415F-826A-65B059E42E76}" type="presOf" srcId="{95E5905A-B9E5-469C-97C0-94F1831565ED}" destId="{6C3CE280-BFCE-42A0-BDFF-8F71A97A0B04}" srcOrd="0" destOrd="0" presId="urn:microsoft.com/office/officeart/2008/layout/TitlePictureLineup"/>
    <dgm:cxn modelId="{38D75693-20F2-46C7-AED7-06F9CFC78E4C}" type="presParOf" srcId="{60D43844-482E-4546-8B2B-8BC6984479B8}" destId="{E649AAFF-C01A-46F6-8252-647C58FA9750}" srcOrd="0" destOrd="0" presId="urn:microsoft.com/office/officeart/2008/layout/TitlePictureLineup"/>
    <dgm:cxn modelId="{6725858B-F35C-4C3A-A521-0BB16943D1F1}" type="presParOf" srcId="{E649AAFF-C01A-46F6-8252-647C58FA9750}" destId="{C6539F65-5F60-4FFE-8104-084038FDB1C7}" srcOrd="0" destOrd="0" presId="urn:microsoft.com/office/officeart/2008/layout/TitlePictureLineup"/>
    <dgm:cxn modelId="{5D0E26F8-29BE-490B-AF9A-8C1CD3097F59}" type="presParOf" srcId="{E649AAFF-C01A-46F6-8252-647C58FA9750}" destId="{9E4421B9-3522-47B1-9F86-46EC93F9C4A8}" srcOrd="1" destOrd="0" presId="urn:microsoft.com/office/officeart/2008/layout/TitlePictureLineup"/>
    <dgm:cxn modelId="{332A7ECF-DC7C-4E36-9939-264C55813338}" type="presParOf" srcId="{E649AAFF-C01A-46F6-8252-647C58FA9750}" destId="{F2DCDA76-CA48-4FF4-BD83-873E520F3146}" srcOrd="2" destOrd="0" presId="urn:microsoft.com/office/officeart/2008/layout/TitlePictureLineup"/>
    <dgm:cxn modelId="{EBC9C207-1242-4EAB-9D50-4CCAB680C535}" type="presParOf" srcId="{E649AAFF-C01A-46F6-8252-647C58FA9750}" destId="{A41F72E7-5823-46A0-A9D7-959E27387BBF}" srcOrd="3" destOrd="0" presId="urn:microsoft.com/office/officeart/2008/layout/TitlePictureLineup"/>
    <dgm:cxn modelId="{AC1A16CC-4793-4304-84BE-7D570B388A45}" type="presParOf" srcId="{60D43844-482E-4546-8B2B-8BC6984479B8}" destId="{5EC48B5F-3A33-425F-A333-694683349581}" srcOrd="1" destOrd="0" presId="urn:microsoft.com/office/officeart/2008/layout/TitlePictureLineup"/>
    <dgm:cxn modelId="{8121B543-46CE-4D7C-9C96-BD9F80A585F4}" type="presParOf" srcId="{60D43844-482E-4546-8B2B-8BC6984479B8}" destId="{C9C8DADB-036C-4043-BBD0-181F8EA1B37D}" srcOrd="2" destOrd="0" presId="urn:microsoft.com/office/officeart/2008/layout/TitlePictureLineup"/>
    <dgm:cxn modelId="{D62B06A3-2C45-45BC-AAD3-952766602083}" type="presParOf" srcId="{C9C8DADB-036C-4043-BBD0-181F8EA1B37D}" destId="{BE64B2ED-8CDD-42F3-BA4A-36256E1CD8EE}" srcOrd="0" destOrd="0" presId="urn:microsoft.com/office/officeart/2008/layout/TitlePictureLineup"/>
    <dgm:cxn modelId="{DEB8E952-0503-47A6-B014-6F3CC0C1607E}" type="presParOf" srcId="{C9C8DADB-036C-4043-BBD0-181F8EA1B37D}" destId="{D39CB887-6DDA-4864-89FD-D1C1AE16E933}" srcOrd="1" destOrd="0" presId="urn:microsoft.com/office/officeart/2008/layout/TitlePictureLineup"/>
    <dgm:cxn modelId="{39B622C2-FAA0-463F-8CD9-83557E7EF7A1}" type="presParOf" srcId="{C9C8DADB-036C-4043-BBD0-181F8EA1B37D}" destId="{AF8626A7-75B3-46BB-8B34-BEB81E1E84FE}" srcOrd="2" destOrd="0" presId="urn:microsoft.com/office/officeart/2008/layout/TitlePictureLineup"/>
    <dgm:cxn modelId="{7C64ACF1-5174-4FF6-8263-7694A9CB868F}" type="presParOf" srcId="{C9C8DADB-036C-4043-BBD0-181F8EA1B37D}" destId="{6C3CE280-BFCE-42A0-BDFF-8F71A97A0B04}" srcOrd="3" destOrd="0" presId="urn:microsoft.com/office/officeart/2008/layout/TitlePictureLineup"/>
    <dgm:cxn modelId="{D60B5376-D5DE-489F-B37A-8367A1587EF0}" type="presParOf" srcId="{60D43844-482E-4546-8B2B-8BC6984479B8}" destId="{3CA2A2F9-F92A-4BE2-8484-8FA6E8246F8A}" srcOrd="3" destOrd="0" presId="urn:microsoft.com/office/officeart/2008/layout/TitlePictureLineup"/>
    <dgm:cxn modelId="{2E6B5290-CBC1-48AA-A76F-525AA056F9EE}" type="presParOf" srcId="{60D43844-482E-4546-8B2B-8BC6984479B8}" destId="{68BAAB96-DB85-4E64-B6FC-DEDE02E0080C}" srcOrd="4" destOrd="0" presId="urn:microsoft.com/office/officeart/2008/layout/TitlePictureLineup"/>
    <dgm:cxn modelId="{C2613511-FD84-426B-B8A2-7F9EBC719098}" type="presParOf" srcId="{68BAAB96-DB85-4E64-B6FC-DEDE02E0080C}" destId="{C88C9571-0FFE-4EB2-8E59-2D64714D45CE}" srcOrd="0" destOrd="0" presId="urn:microsoft.com/office/officeart/2008/layout/TitlePictureLineup"/>
    <dgm:cxn modelId="{8CD4BB85-1714-4763-8B4E-F808F29BFAEF}" type="presParOf" srcId="{68BAAB96-DB85-4E64-B6FC-DEDE02E0080C}" destId="{A3B6827B-EBB9-4506-A04C-A4A935CD78CB}" srcOrd="1" destOrd="0" presId="urn:microsoft.com/office/officeart/2008/layout/TitlePictureLineup"/>
    <dgm:cxn modelId="{0F6B2A88-05FD-4712-B516-3243B54A2B5A}" type="presParOf" srcId="{68BAAB96-DB85-4E64-B6FC-DEDE02E0080C}" destId="{4CA66C86-F72A-4F6F-B0AF-0C0C6505D5DA}" srcOrd="2" destOrd="0" presId="urn:microsoft.com/office/officeart/2008/layout/TitlePictureLineup"/>
    <dgm:cxn modelId="{A7C7E26A-9556-4C57-BA38-4F89006DA8FB}" type="presParOf" srcId="{68BAAB96-DB85-4E64-B6FC-DEDE02E0080C}" destId="{C40EFFC3-9B82-457C-A6F0-A95380C343CC}" srcOrd="3" destOrd="0" presId="urn:microsoft.com/office/officeart/2008/layout/TitlePictureLineup"/>
    <dgm:cxn modelId="{A0185F32-D9D3-4F41-8DC2-FAE2E77A9E79}" type="presParOf" srcId="{60D43844-482E-4546-8B2B-8BC6984479B8}" destId="{0B782BAB-78FF-4A5E-88A9-6ABDF497C85C}" srcOrd="5" destOrd="0" presId="urn:microsoft.com/office/officeart/2008/layout/TitlePictureLineup"/>
    <dgm:cxn modelId="{6CDD21C1-A1FD-4C23-9433-15277F833E09}" type="presParOf" srcId="{60D43844-482E-4546-8B2B-8BC6984479B8}" destId="{3DB021FC-B815-4267-B238-931413DEA00A}" srcOrd="6" destOrd="0" presId="urn:microsoft.com/office/officeart/2008/layout/TitlePictureLineup"/>
    <dgm:cxn modelId="{1F429CF6-1821-4817-8FB9-688F6F079E67}" type="presParOf" srcId="{3DB021FC-B815-4267-B238-931413DEA00A}" destId="{670A8E30-77A8-4445-9779-EA56D1F1EB1C}" srcOrd="0" destOrd="0" presId="urn:microsoft.com/office/officeart/2008/layout/TitlePictureLineup"/>
    <dgm:cxn modelId="{F4B47357-7B5E-4130-8FC3-C1E1FD5300BB}" type="presParOf" srcId="{3DB021FC-B815-4267-B238-931413DEA00A}" destId="{D4FF9794-E9AE-4054-A42B-4954FE2EB63F}" srcOrd="1" destOrd="0" presId="urn:microsoft.com/office/officeart/2008/layout/TitlePictureLineup"/>
    <dgm:cxn modelId="{2272AD03-C09A-471B-8C26-9D9229CEF371}" type="presParOf" srcId="{3DB021FC-B815-4267-B238-931413DEA00A}" destId="{014365D6-6C14-411F-B97F-EF4F5E8BB4EF}" srcOrd="2" destOrd="0" presId="urn:microsoft.com/office/officeart/2008/layout/TitlePictureLineup"/>
    <dgm:cxn modelId="{DBAE7F11-CEC7-4763-BEFA-74FBFC16C29D}" type="presParOf" srcId="{3DB021FC-B815-4267-B238-931413DEA00A}" destId="{47FD24B7-B42C-491C-809C-BDA87719F82B}"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39F65-5F60-4FFE-8104-084038FDB1C7}">
      <dsp:nvSpPr>
        <dsp:cNvPr id="0" name=""/>
        <dsp:cNvSpPr/>
      </dsp:nvSpPr>
      <dsp:spPr>
        <a:xfrm>
          <a:off x="6196" y="795023"/>
          <a:ext cx="0" cy="4399485"/>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4421B9-3522-47B1-9F86-46EC93F9C4A8}">
      <dsp:nvSpPr>
        <dsp:cNvPr id="0" name=""/>
        <dsp:cNvSpPr/>
      </dsp:nvSpPr>
      <dsp:spPr>
        <a:xfrm>
          <a:off x="128404" y="941672"/>
          <a:ext cx="2313885" cy="19797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DCDA76-CA48-4FF4-BD83-873E520F3146}">
      <dsp:nvSpPr>
        <dsp:cNvPr id="0" name=""/>
        <dsp:cNvSpPr/>
      </dsp:nvSpPr>
      <dsp:spPr>
        <a:xfrm>
          <a:off x="128404" y="2921441"/>
          <a:ext cx="2313885" cy="2273067"/>
        </a:xfrm>
        <a:prstGeom prst="rect">
          <a:avLst/>
        </a:prstGeom>
        <a:noFill/>
        <a:ln>
          <a:noFill/>
        </a:ln>
        <a:effectLst/>
      </dsp:spPr>
      <dsp:style>
        <a:lnRef idx="0">
          <a:scrgbClr r="0" g="0" b="0"/>
        </a:lnRef>
        <a:fillRef idx="0">
          <a:scrgbClr r="0" g="0" b="0"/>
        </a:fillRef>
        <a:effectRef idx="0">
          <a:scrgbClr r="0" g="0" b="0"/>
        </a:effectRef>
        <a:fontRef idx="minor"/>
      </dsp:style>
    </dsp:sp>
    <dsp:sp modelId="{A41F72E7-5823-46A0-A9D7-959E27387BBF}">
      <dsp:nvSpPr>
        <dsp:cNvPr id="0" name=""/>
        <dsp:cNvSpPr/>
      </dsp:nvSpPr>
      <dsp:spPr>
        <a:xfrm>
          <a:off x="6196" y="306191"/>
          <a:ext cx="2444158" cy="4888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err="1"/>
            <a:t>Jeliliat</a:t>
          </a:r>
          <a:endParaRPr lang="en-NG" sz="2500" kern="1200"/>
        </a:p>
      </dsp:txBody>
      <dsp:txXfrm>
        <a:off x="6196" y="306191"/>
        <a:ext cx="2444158" cy="488831"/>
      </dsp:txXfrm>
    </dsp:sp>
    <dsp:sp modelId="{BE64B2ED-8CDD-42F3-BA4A-36256E1CD8EE}">
      <dsp:nvSpPr>
        <dsp:cNvPr id="0" name=""/>
        <dsp:cNvSpPr/>
      </dsp:nvSpPr>
      <dsp:spPr>
        <a:xfrm>
          <a:off x="2952215" y="795023"/>
          <a:ext cx="0" cy="4399485"/>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9CB887-6DDA-4864-89FD-D1C1AE16E933}">
      <dsp:nvSpPr>
        <dsp:cNvPr id="0" name=""/>
        <dsp:cNvSpPr/>
      </dsp:nvSpPr>
      <dsp:spPr>
        <a:xfrm>
          <a:off x="3074423" y="868737"/>
          <a:ext cx="2313885" cy="197976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8626A7-75B3-46BB-8B34-BEB81E1E84FE}">
      <dsp:nvSpPr>
        <dsp:cNvPr id="0" name=""/>
        <dsp:cNvSpPr/>
      </dsp:nvSpPr>
      <dsp:spPr>
        <a:xfrm>
          <a:off x="3074423" y="2921441"/>
          <a:ext cx="2313885" cy="2273067"/>
        </a:xfrm>
        <a:prstGeom prst="rect">
          <a:avLst/>
        </a:prstGeom>
        <a:noFill/>
        <a:ln>
          <a:noFill/>
        </a:ln>
        <a:effectLst/>
      </dsp:spPr>
      <dsp:style>
        <a:lnRef idx="0">
          <a:scrgbClr r="0" g="0" b="0"/>
        </a:lnRef>
        <a:fillRef idx="0">
          <a:scrgbClr r="0" g="0" b="0"/>
        </a:fillRef>
        <a:effectRef idx="0">
          <a:scrgbClr r="0" g="0" b="0"/>
        </a:effectRef>
        <a:fontRef idx="minor"/>
      </dsp:style>
    </dsp:sp>
    <dsp:sp modelId="{6C3CE280-BFCE-42A0-BDFF-8F71A97A0B04}">
      <dsp:nvSpPr>
        <dsp:cNvPr id="0" name=""/>
        <dsp:cNvSpPr/>
      </dsp:nvSpPr>
      <dsp:spPr>
        <a:xfrm>
          <a:off x="2952215" y="306191"/>
          <a:ext cx="2444158" cy="4888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a:t>Olayinka</a:t>
          </a:r>
          <a:endParaRPr lang="en-NG" sz="2500" kern="1200"/>
        </a:p>
      </dsp:txBody>
      <dsp:txXfrm>
        <a:off x="2952215" y="306191"/>
        <a:ext cx="2444158" cy="488831"/>
      </dsp:txXfrm>
    </dsp:sp>
    <dsp:sp modelId="{C88C9571-0FFE-4EB2-8E59-2D64714D45CE}">
      <dsp:nvSpPr>
        <dsp:cNvPr id="0" name=""/>
        <dsp:cNvSpPr/>
      </dsp:nvSpPr>
      <dsp:spPr>
        <a:xfrm>
          <a:off x="5898234" y="795023"/>
          <a:ext cx="0" cy="4399485"/>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B6827B-EBB9-4506-A04C-A4A935CD78CB}">
      <dsp:nvSpPr>
        <dsp:cNvPr id="0" name=""/>
        <dsp:cNvSpPr/>
      </dsp:nvSpPr>
      <dsp:spPr>
        <a:xfrm>
          <a:off x="6020441" y="941672"/>
          <a:ext cx="2313885" cy="19797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A66C86-F72A-4F6F-B0AF-0C0C6505D5DA}">
      <dsp:nvSpPr>
        <dsp:cNvPr id="0" name=""/>
        <dsp:cNvSpPr/>
      </dsp:nvSpPr>
      <dsp:spPr>
        <a:xfrm>
          <a:off x="6020441" y="2921441"/>
          <a:ext cx="2313885" cy="2273067"/>
        </a:xfrm>
        <a:prstGeom prst="rect">
          <a:avLst/>
        </a:prstGeom>
        <a:noFill/>
        <a:ln>
          <a:noFill/>
        </a:ln>
        <a:effectLst/>
      </dsp:spPr>
      <dsp:style>
        <a:lnRef idx="0">
          <a:scrgbClr r="0" g="0" b="0"/>
        </a:lnRef>
        <a:fillRef idx="0">
          <a:scrgbClr r="0" g="0" b="0"/>
        </a:fillRef>
        <a:effectRef idx="0">
          <a:scrgbClr r="0" g="0" b="0"/>
        </a:effectRef>
        <a:fontRef idx="minor"/>
      </dsp:style>
    </dsp:sp>
    <dsp:sp modelId="{C40EFFC3-9B82-457C-A6F0-A95380C343CC}">
      <dsp:nvSpPr>
        <dsp:cNvPr id="0" name=""/>
        <dsp:cNvSpPr/>
      </dsp:nvSpPr>
      <dsp:spPr>
        <a:xfrm>
          <a:off x="5898234" y="306191"/>
          <a:ext cx="2444158" cy="4888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kern="1200"/>
            <a:t>Victor</a:t>
          </a:r>
          <a:endParaRPr lang="en-NG" sz="2500" kern="1200"/>
        </a:p>
      </dsp:txBody>
      <dsp:txXfrm>
        <a:off x="5898234" y="306191"/>
        <a:ext cx="2444158" cy="488831"/>
      </dsp:txXfrm>
    </dsp:sp>
    <dsp:sp modelId="{670A8E30-77A8-4445-9779-EA56D1F1EB1C}">
      <dsp:nvSpPr>
        <dsp:cNvPr id="0" name=""/>
        <dsp:cNvSpPr/>
      </dsp:nvSpPr>
      <dsp:spPr>
        <a:xfrm>
          <a:off x="8844252" y="795023"/>
          <a:ext cx="0" cy="4399485"/>
        </a:xfrm>
        <a:prstGeom prst="lin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FF9794-E9AE-4054-A42B-4954FE2EB63F}">
      <dsp:nvSpPr>
        <dsp:cNvPr id="0" name=""/>
        <dsp:cNvSpPr/>
      </dsp:nvSpPr>
      <dsp:spPr>
        <a:xfrm>
          <a:off x="8966460" y="955115"/>
          <a:ext cx="2313885" cy="197976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4365D6-6C14-411F-B97F-EF4F5E8BB4EF}">
      <dsp:nvSpPr>
        <dsp:cNvPr id="0" name=""/>
        <dsp:cNvSpPr/>
      </dsp:nvSpPr>
      <dsp:spPr>
        <a:xfrm>
          <a:off x="8966460" y="2921441"/>
          <a:ext cx="2313885" cy="2273067"/>
        </a:xfrm>
        <a:prstGeom prst="rect">
          <a:avLst/>
        </a:prstGeom>
        <a:noFill/>
        <a:ln>
          <a:noFill/>
        </a:ln>
        <a:effectLst/>
      </dsp:spPr>
      <dsp:style>
        <a:lnRef idx="0">
          <a:scrgbClr r="0" g="0" b="0"/>
        </a:lnRef>
        <a:fillRef idx="0">
          <a:scrgbClr r="0" g="0" b="0"/>
        </a:fillRef>
        <a:effectRef idx="0">
          <a:scrgbClr r="0" g="0" b="0"/>
        </a:effectRef>
        <a:fontRef idx="minor"/>
      </dsp:style>
    </dsp:sp>
    <dsp:sp modelId="{47FD24B7-B42C-491C-809C-BDA87719F82B}">
      <dsp:nvSpPr>
        <dsp:cNvPr id="0" name=""/>
        <dsp:cNvSpPr/>
      </dsp:nvSpPr>
      <dsp:spPr>
        <a:xfrm>
          <a:off x="8844252" y="306191"/>
          <a:ext cx="2444158" cy="4888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en-US" sz="2500" u="none" kern="1200"/>
            <a:t>Cindy</a:t>
          </a:r>
          <a:endParaRPr lang="en-NG" sz="2500" u="none" kern="1200"/>
        </a:p>
      </dsp:txBody>
      <dsp:txXfrm>
        <a:off x="8844252" y="306191"/>
        <a:ext cx="2444158" cy="488831"/>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52004-F846-4956-BEAE-17F41AEF5573}" type="datetimeFigureOut">
              <a:rPr lang="en-CA" smtClean="0"/>
              <a:t>2023-08-01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C0843-246C-4ABB-9DE3-9738C0099259}" type="slidenum">
              <a:rPr lang="en-CA" smtClean="0"/>
              <a:t>‹#›</a:t>
            </a:fld>
            <a:endParaRPr lang="en-CA"/>
          </a:p>
        </p:txBody>
      </p:sp>
    </p:spTree>
    <p:extLst>
      <p:ext uri="{BB962C8B-B14F-4D97-AF65-F5344CB8AC3E}">
        <p14:creationId xmlns:p14="http://schemas.microsoft.com/office/powerpoint/2010/main" val="4777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2799-8607-57E4-CABB-5519A73111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C8763670-252E-828E-0404-FF42893CEC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022CBEA-BD7E-CA63-F5B9-4225B3101CB3}"/>
              </a:ext>
            </a:extLst>
          </p:cNvPr>
          <p:cNvSpPr>
            <a:spLocks noGrp="1"/>
          </p:cNvSpPr>
          <p:nvPr>
            <p:ph type="dt" sz="half" idx="10"/>
          </p:nvPr>
        </p:nvSpPr>
        <p:spPr/>
        <p:txBody>
          <a:bodyPr/>
          <a:lstStyle/>
          <a:p>
            <a:fld id="{8A70B672-6ED2-454D-AA8F-39188E45E93A}" type="datetime1">
              <a:rPr lang="en-CA" smtClean="0"/>
              <a:t>2023-08-01</a:t>
            </a:fld>
            <a:endParaRPr lang="en-CA"/>
          </a:p>
        </p:txBody>
      </p:sp>
      <p:sp>
        <p:nvSpPr>
          <p:cNvPr id="5" name="Footer Placeholder 4">
            <a:extLst>
              <a:ext uri="{FF2B5EF4-FFF2-40B4-BE49-F238E27FC236}">
                <a16:creationId xmlns:a16="http://schemas.microsoft.com/office/drawing/2014/main" id="{69F71F81-6426-6965-7B9D-8222193AB87C}"/>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B4EEAAA4-FE0A-F7A5-580B-6BA5FE4AEC09}"/>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212637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12C1-B67E-647B-6048-ECB9216F891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0BDD6E0-5DCF-4BCC-8BDD-488B4FB23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455B43C-99D8-2D3C-B4B5-F7B73819FBF9}"/>
              </a:ext>
            </a:extLst>
          </p:cNvPr>
          <p:cNvSpPr>
            <a:spLocks noGrp="1"/>
          </p:cNvSpPr>
          <p:nvPr>
            <p:ph type="dt" sz="half" idx="10"/>
          </p:nvPr>
        </p:nvSpPr>
        <p:spPr/>
        <p:txBody>
          <a:bodyPr/>
          <a:lstStyle/>
          <a:p>
            <a:fld id="{3449B56D-2285-4924-831A-DB7CA5624A97}" type="datetime1">
              <a:rPr lang="en-CA" smtClean="0"/>
              <a:t>2023-08-01</a:t>
            </a:fld>
            <a:endParaRPr lang="en-CA"/>
          </a:p>
        </p:txBody>
      </p:sp>
      <p:sp>
        <p:nvSpPr>
          <p:cNvPr id="5" name="Footer Placeholder 4">
            <a:extLst>
              <a:ext uri="{FF2B5EF4-FFF2-40B4-BE49-F238E27FC236}">
                <a16:creationId xmlns:a16="http://schemas.microsoft.com/office/drawing/2014/main" id="{DCAECF4C-7008-F17D-EB2B-93EFE842B567}"/>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017AAC20-3CA2-2BF2-B742-ED238CA117AC}"/>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3436410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7F7286-B3BE-5939-7753-4A0A631983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878BB09-3DEC-60E9-57F1-F117E44BFE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0AAD354-6892-4FF3-108D-31510034C17A}"/>
              </a:ext>
            </a:extLst>
          </p:cNvPr>
          <p:cNvSpPr>
            <a:spLocks noGrp="1"/>
          </p:cNvSpPr>
          <p:nvPr>
            <p:ph type="dt" sz="half" idx="10"/>
          </p:nvPr>
        </p:nvSpPr>
        <p:spPr/>
        <p:txBody>
          <a:bodyPr/>
          <a:lstStyle/>
          <a:p>
            <a:fld id="{81541E8E-C680-49AC-BD87-4D1AAA5E72E8}" type="datetime1">
              <a:rPr lang="en-CA" smtClean="0"/>
              <a:t>2023-08-01</a:t>
            </a:fld>
            <a:endParaRPr lang="en-CA"/>
          </a:p>
        </p:txBody>
      </p:sp>
      <p:sp>
        <p:nvSpPr>
          <p:cNvPr id="5" name="Footer Placeholder 4">
            <a:extLst>
              <a:ext uri="{FF2B5EF4-FFF2-40B4-BE49-F238E27FC236}">
                <a16:creationId xmlns:a16="http://schemas.microsoft.com/office/drawing/2014/main" id="{932254B6-9870-2D3B-F7BB-0CE82B41E852}"/>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037DF928-0B49-C6D4-F627-B6ACBC2B5D59}"/>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276319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5EA6-51CA-4FF1-9711-ED663F36172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180D48-8C4C-3284-E731-91CE4505FA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D877F32-8323-D3AD-21AC-A1B07B5C0815}"/>
              </a:ext>
            </a:extLst>
          </p:cNvPr>
          <p:cNvSpPr>
            <a:spLocks noGrp="1"/>
          </p:cNvSpPr>
          <p:nvPr>
            <p:ph type="dt" sz="half" idx="10"/>
          </p:nvPr>
        </p:nvSpPr>
        <p:spPr/>
        <p:txBody>
          <a:bodyPr/>
          <a:lstStyle/>
          <a:p>
            <a:fld id="{5741DB0E-38D2-43FB-A895-D7FC91B9910F}" type="datetime1">
              <a:rPr lang="en-CA" smtClean="0"/>
              <a:t>2023-08-01</a:t>
            </a:fld>
            <a:endParaRPr lang="en-CA"/>
          </a:p>
        </p:txBody>
      </p:sp>
      <p:sp>
        <p:nvSpPr>
          <p:cNvPr id="5" name="Footer Placeholder 4">
            <a:extLst>
              <a:ext uri="{FF2B5EF4-FFF2-40B4-BE49-F238E27FC236}">
                <a16:creationId xmlns:a16="http://schemas.microsoft.com/office/drawing/2014/main" id="{E18B1C83-0415-75E8-01C1-69C3CC60F20A}"/>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66BB3119-EA1F-8583-8C0B-ECE4FC8DC6DE}"/>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3141038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18999-95B3-D530-624C-419793B84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9ECC741-18B0-B991-23F3-6E298F2434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F65155-93B2-129F-7DF4-0C6E8EC359F0}"/>
              </a:ext>
            </a:extLst>
          </p:cNvPr>
          <p:cNvSpPr>
            <a:spLocks noGrp="1"/>
          </p:cNvSpPr>
          <p:nvPr>
            <p:ph type="dt" sz="half" idx="10"/>
          </p:nvPr>
        </p:nvSpPr>
        <p:spPr/>
        <p:txBody>
          <a:bodyPr/>
          <a:lstStyle/>
          <a:p>
            <a:fld id="{C8E359B1-5DE4-4326-823B-83C743D3A0FF}" type="datetime1">
              <a:rPr lang="en-CA" smtClean="0"/>
              <a:t>2023-08-01</a:t>
            </a:fld>
            <a:endParaRPr lang="en-CA"/>
          </a:p>
        </p:txBody>
      </p:sp>
      <p:sp>
        <p:nvSpPr>
          <p:cNvPr id="5" name="Footer Placeholder 4">
            <a:extLst>
              <a:ext uri="{FF2B5EF4-FFF2-40B4-BE49-F238E27FC236}">
                <a16:creationId xmlns:a16="http://schemas.microsoft.com/office/drawing/2014/main" id="{B20505E3-59EA-DF50-4EA9-B07E5DE6F781}"/>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005125BD-EE55-DA94-4869-EF5CD62EB624}"/>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3239756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F542-2C7F-9678-049F-D29B910374B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BFC1282-3483-920E-43CC-EE9615BEB2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7EF6ACE-29F8-F078-5EB4-14D9A2311B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402B03-830F-D7AB-F645-A8705B434D38}"/>
              </a:ext>
            </a:extLst>
          </p:cNvPr>
          <p:cNvSpPr>
            <a:spLocks noGrp="1"/>
          </p:cNvSpPr>
          <p:nvPr>
            <p:ph type="dt" sz="half" idx="10"/>
          </p:nvPr>
        </p:nvSpPr>
        <p:spPr/>
        <p:txBody>
          <a:bodyPr/>
          <a:lstStyle/>
          <a:p>
            <a:fld id="{443BD2EF-18CC-456A-83A4-914E12F8EBFC}" type="datetime1">
              <a:rPr lang="en-CA" smtClean="0"/>
              <a:t>2023-08-01</a:t>
            </a:fld>
            <a:endParaRPr lang="en-CA"/>
          </a:p>
        </p:txBody>
      </p:sp>
      <p:sp>
        <p:nvSpPr>
          <p:cNvPr id="6" name="Footer Placeholder 5">
            <a:extLst>
              <a:ext uri="{FF2B5EF4-FFF2-40B4-BE49-F238E27FC236}">
                <a16:creationId xmlns:a16="http://schemas.microsoft.com/office/drawing/2014/main" id="{0DAC17C7-5C2E-2FA1-5FA3-2002AAFE5682}"/>
              </a:ext>
            </a:extLst>
          </p:cNvPr>
          <p:cNvSpPr>
            <a:spLocks noGrp="1"/>
          </p:cNvSpPr>
          <p:nvPr>
            <p:ph type="ftr" sz="quarter" idx="11"/>
          </p:nvPr>
        </p:nvSpPr>
        <p:spPr/>
        <p:txBody>
          <a:bodyPr/>
          <a:lstStyle/>
          <a:p>
            <a:r>
              <a:rPr lang="en-CA"/>
              <a:t>Group 5</a:t>
            </a:r>
          </a:p>
        </p:txBody>
      </p:sp>
      <p:sp>
        <p:nvSpPr>
          <p:cNvPr id="7" name="Slide Number Placeholder 6">
            <a:extLst>
              <a:ext uri="{FF2B5EF4-FFF2-40B4-BE49-F238E27FC236}">
                <a16:creationId xmlns:a16="http://schemas.microsoft.com/office/drawing/2014/main" id="{190AFFD0-12B7-7627-9209-C84B20433D8B}"/>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4132045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EEA-AE8B-036E-B51C-8D10B383648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7319A57-C720-1DDF-6A77-127AF1DD6F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670BE4-5298-1DA9-4C00-9A4F0F88B4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475B3BC-51B0-CC6C-7CD4-114473DDF0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8AFAFB-7CEE-A975-C3B6-FE0ACC6A01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B48A901-7D31-5139-5524-D7AB268D41D0}"/>
              </a:ext>
            </a:extLst>
          </p:cNvPr>
          <p:cNvSpPr>
            <a:spLocks noGrp="1"/>
          </p:cNvSpPr>
          <p:nvPr>
            <p:ph type="dt" sz="half" idx="10"/>
          </p:nvPr>
        </p:nvSpPr>
        <p:spPr/>
        <p:txBody>
          <a:bodyPr/>
          <a:lstStyle/>
          <a:p>
            <a:fld id="{02FEE4AE-C95B-4DC1-B6CD-4B9C5E61C23B}" type="datetime1">
              <a:rPr lang="en-CA" smtClean="0"/>
              <a:t>2023-08-01</a:t>
            </a:fld>
            <a:endParaRPr lang="en-CA"/>
          </a:p>
        </p:txBody>
      </p:sp>
      <p:sp>
        <p:nvSpPr>
          <p:cNvPr id="8" name="Footer Placeholder 7">
            <a:extLst>
              <a:ext uri="{FF2B5EF4-FFF2-40B4-BE49-F238E27FC236}">
                <a16:creationId xmlns:a16="http://schemas.microsoft.com/office/drawing/2014/main" id="{B78B7682-35E4-37D4-9DED-255D45CD1B9B}"/>
              </a:ext>
            </a:extLst>
          </p:cNvPr>
          <p:cNvSpPr>
            <a:spLocks noGrp="1"/>
          </p:cNvSpPr>
          <p:nvPr>
            <p:ph type="ftr" sz="quarter" idx="11"/>
          </p:nvPr>
        </p:nvSpPr>
        <p:spPr/>
        <p:txBody>
          <a:bodyPr/>
          <a:lstStyle/>
          <a:p>
            <a:r>
              <a:rPr lang="en-CA"/>
              <a:t>Group 5</a:t>
            </a:r>
          </a:p>
        </p:txBody>
      </p:sp>
      <p:sp>
        <p:nvSpPr>
          <p:cNvPr id="9" name="Slide Number Placeholder 8">
            <a:extLst>
              <a:ext uri="{FF2B5EF4-FFF2-40B4-BE49-F238E27FC236}">
                <a16:creationId xmlns:a16="http://schemas.microsoft.com/office/drawing/2014/main" id="{D78F8B1F-105F-4FC1-DE24-B5DF7DFC11F6}"/>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896268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8E9A-4C32-CA9A-2A08-F2AE60F06FC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0DDBAC5-7328-0C92-7973-492D52DEB171}"/>
              </a:ext>
            </a:extLst>
          </p:cNvPr>
          <p:cNvSpPr>
            <a:spLocks noGrp="1"/>
          </p:cNvSpPr>
          <p:nvPr>
            <p:ph type="dt" sz="half" idx="10"/>
          </p:nvPr>
        </p:nvSpPr>
        <p:spPr/>
        <p:txBody>
          <a:bodyPr/>
          <a:lstStyle/>
          <a:p>
            <a:fld id="{FE295A64-F22F-4111-B938-62CE95242ABB}" type="datetime1">
              <a:rPr lang="en-CA" smtClean="0"/>
              <a:t>2023-08-01</a:t>
            </a:fld>
            <a:endParaRPr lang="en-CA"/>
          </a:p>
        </p:txBody>
      </p:sp>
      <p:sp>
        <p:nvSpPr>
          <p:cNvPr id="4" name="Footer Placeholder 3">
            <a:extLst>
              <a:ext uri="{FF2B5EF4-FFF2-40B4-BE49-F238E27FC236}">
                <a16:creationId xmlns:a16="http://schemas.microsoft.com/office/drawing/2014/main" id="{FE979C49-16BA-853A-7F6D-86D7E70268AD}"/>
              </a:ext>
            </a:extLst>
          </p:cNvPr>
          <p:cNvSpPr>
            <a:spLocks noGrp="1"/>
          </p:cNvSpPr>
          <p:nvPr>
            <p:ph type="ftr" sz="quarter" idx="11"/>
          </p:nvPr>
        </p:nvSpPr>
        <p:spPr/>
        <p:txBody>
          <a:bodyPr/>
          <a:lstStyle/>
          <a:p>
            <a:r>
              <a:rPr lang="en-CA"/>
              <a:t>Group 5</a:t>
            </a:r>
          </a:p>
        </p:txBody>
      </p:sp>
      <p:sp>
        <p:nvSpPr>
          <p:cNvPr id="5" name="Slide Number Placeholder 4">
            <a:extLst>
              <a:ext uri="{FF2B5EF4-FFF2-40B4-BE49-F238E27FC236}">
                <a16:creationId xmlns:a16="http://schemas.microsoft.com/office/drawing/2014/main" id="{6A243AA3-2467-27BC-9E11-CAAACE3B1391}"/>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4182428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3510C4-E8A1-7054-E338-ACBF57E7F756}"/>
              </a:ext>
            </a:extLst>
          </p:cNvPr>
          <p:cNvSpPr>
            <a:spLocks noGrp="1"/>
          </p:cNvSpPr>
          <p:nvPr>
            <p:ph type="dt" sz="half" idx="10"/>
          </p:nvPr>
        </p:nvSpPr>
        <p:spPr/>
        <p:txBody>
          <a:bodyPr/>
          <a:lstStyle/>
          <a:p>
            <a:fld id="{F3CAEB7F-A714-4076-A341-91BD93BA28CE}" type="datetime1">
              <a:rPr lang="en-CA" smtClean="0"/>
              <a:t>2023-08-01</a:t>
            </a:fld>
            <a:endParaRPr lang="en-CA"/>
          </a:p>
        </p:txBody>
      </p:sp>
      <p:sp>
        <p:nvSpPr>
          <p:cNvPr id="3" name="Footer Placeholder 2">
            <a:extLst>
              <a:ext uri="{FF2B5EF4-FFF2-40B4-BE49-F238E27FC236}">
                <a16:creationId xmlns:a16="http://schemas.microsoft.com/office/drawing/2014/main" id="{1CF2F635-3A63-59DF-E837-6FE1328E4F12}"/>
              </a:ext>
            </a:extLst>
          </p:cNvPr>
          <p:cNvSpPr>
            <a:spLocks noGrp="1"/>
          </p:cNvSpPr>
          <p:nvPr>
            <p:ph type="ftr" sz="quarter" idx="11"/>
          </p:nvPr>
        </p:nvSpPr>
        <p:spPr/>
        <p:txBody>
          <a:bodyPr/>
          <a:lstStyle/>
          <a:p>
            <a:r>
              <a:rPr lang="en-CA"/>
              <a:t>Group 5</a:t>
            </a:r>
          </a:p>
        </p:txBody>
      </p:sp>
      <p:sp>
        <p:nvSpPr>
          <p:cNvPr id="4" name="Slide Number Placeholder 3">
            <a:extLst>
              <a:ext uri="{FF2B5EF4-FFF2-40B4-BE49-F238E27FC236}">
                <a16:creationId xmlns:a16="http://schemas.microsoft.com/office/drawing/2014/main" id="{670CC174-BBF2-E0D4-B284-2B14DC7EF5C3}"/>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2076517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381D3-A4F5-678C-5358-8AB859A107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95B27E5-0951-4EDF-EAAB-E9C95CE9F6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F54278A-D204-78C7-5103-3570EF149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3BA9DD-5D57-6EA6-D7AF-C4D725F7CA03}"/>
              </a:ext>
            </a:extLst>
          </p:cNvPr>
          <p:cNvSpPr>
            <a:spLocks noGrp="1"/>
          </p:cNvSpPr>
          <p:nvPr>
            <p:ph type="dt" sz="half" idx="10"/>
          </p:nvPr>
        </p:nvSpPr>
        <p:spPr/>
        <p:txBody>
          <a:bodyPr/>
          <a:lstStyle/>
          <a:p>
            <a:fld id="{121EB872-4824-47DB-9731-44C41D7FE515}" type="datetime1">
              <a:rPr lang="en-CA" smtClean="0"/>
              <a:t>2023-08-01</a:t>
            </a:fld>
            <a:endParaRPr lang="en-CA"/>
          </a:p>
        </p:txBody>
      </p:sp>
      <p:sp>
        <p:nvSpPr>
          <p:cNvPr id="6" name="Footer Placeholder 5">
            <a:extLst>
              <a:ext uri="{FF2B5EF4-FFF2-40B4-BE49-F238E27FC236}">
                <a16:creationId xmlns:a16="http://schemas.microsoft.com/office/drawing/2014/main" id="{ECD413F5-F4E7-8227-9BE4-889E955624F3}"/>
              </a:ext>
            </a:extLst>
          </p:cNvPr>
          <p:cNvSpPr>
            <a:spLocks noGrp="1"/>
          </p:cNvSpPr>
          <p:nvPr>
            <p:ph type="ftr" sz="quarter" idx="11"/>
          </p:nvPr>
        </p:nvSpPr>
        <p:spPr/>
        <p:txBody>
          <a:bodyPr/>
          <a:lstStyle/>
          <a:p>
            <a:r>
              <a:rPr lang="en-CA"/>
              <a:t>Group 5</a:t>
            </a:r>
          </a:p>
        </p:txBody>
      </p:sp>
      <p:sp>
        <p:nvSpPr>
          <p:cNvPr id="7" name="Slide Number Placeholder 6">
            <a:extLst>
              <a:ext uri="{FF2B5EF4-FFF2-40B4-BE49-F238E27FC236}">
                <a16:creationId xmlns:a16="http://schemas.microsoft.com/office/drawing/2014/main" id="{3F899C3B-7F76-D8E8-D0E1-AC2B0B31D7BD}"/>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3618819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13F7-8D48-75CA-B5DA-F2C00C0338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BFAC2D9-92C2-59C0-DA6F-5FAD395CB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F9E91D0-8557-5F5C-9675-3493A73D12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C8E19-166F-21E9-FB78-E59A644A008D}"/>
              </a:ext>
            </a:extLst>
          </p:cNvPr>
          <p:cNvSpPr>
            <a:spLocks noGrp="1"/>
          </p:cNvSpPr>
          <p:nvPr>
            <p:ph type="dt" sz="half" idx="10"/>
          </p:nvPr>
        </p:nvSpPr>
        <p:spPr/>
        <p:txBody>
          <a:bodyPr/>
          <a:lstStyle/>
          <a:p>
            <a:fld id="{E9F2217D-0B8A-4F72-8281-26FA8C55A76A}" type="datetime1">
              <a:rPr lang="en-CA" smtClean="0"/>
              <a:t>2023-08-01</a:t>
            </a:fld>
            <a:endParaRPr lang="en-CA"/>
          </a:p>
        </p:txBody>
      </p:sp>
      <p:sp>
        <p:nvSpPr>
          <p:cNvPr id="6" name="Footer Placeholder 5">
            <a:extLst>
              <a:ext uri="{FF2B5EF4-FFF2-40B4-BE49-F238E27FC236}">
                <a16:creationId xmlns:a16="http://schemas.microsoft.com/office/drawing/2014/main" id="{62563539-FFF1-F3D7-C650-0244E1A389EA}"/>
              </a:ext>
            </a:extLst>
          </p:cNvPr>
          <p:cNvSpPr>
            <a:spLocks noGrp="1"/>
          </p:cNvSpPr>
          <p:nvPr>
            <p:ph type="ftr" sz="quarter" idx="11"/>
          </p:nvPr>
        </p:nvSpPr>
        <p:spPr/>
        <p:txBody>
          <a:bodyPr/>
          <a:lstStyle/>
          <a:p>
            <a:r>
              <a:rPr lang="en-CA"/>
              <a:t>Group 5</a:t>
            </a:r>
          </a:p>
        </p:txBody>
      </p:sp>
      <p:sp>
        <p:nvSpPr>
          <p:cNvPr id="7" name="Slide Number Placeholder 6">
            <a:extLst>
              <a:ext uri="{FF2B5EF4-FFF2-40B4-BE49-F238E27FC236}">
                <a16:creationId xmlns:a16="http://schemas.microsoft.com/office/drawing/2014/main" id="{6E4DFFBB-B9D2-C960-B653-B189C5823D78}"/>
              </a:ext>
            </a:extLst>
          </p:cNvPr>
          <p:cNvSpPr>
            <a:spLocks noGrp="1"/>
          </p:cNvSpPr>
          <p:nvPr>
            <p:ph type="sldNum" sz="quarter" idx="12"/>
          </p:nvPr>
        </p:nvSpPr>
        <p:spPr/>
        <p:txBody>
          <a:bodyPr/>
          <a:lstStyle/>
          <a:p>
            <a:fld id="{BDB91238-5EA7-49C3-80C3-B69586A475BC}" type="slidenum">
              <a:rPr lang="en-CA" smtClean="0"/>
              <a:t>‹#›</a:t>
            </a:fld>
            <a:endParaRPr lang="en-CA"/>
          </a:p>
        </p:txBody>
      </p:sp>
    </p:spTree>
    <p:extLst>
      <p:ext uri="{BB962C8B-B14F-4D97-AF65-F5344CB8AC3E}">
        <p14:creationId xmlns:p14="http://schemas.microsoft.com/office/powerpoint/2010/main" val="187157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C54044-C320-9E5C-D0BD-62F64B4EFF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BD5C48D-5416-B081-C694-7A04431C7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B01A7C-58D1-A227-E739-4C582D9C1D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240F2-5252-4E70-ACD8-658847A4164F}" type="datetime1">
              <a:rPr lang="en-CA" smtClean="0"/>
              <a:t>2023-08-01</a:t>
            </a:fld>
            <a:endParaRPr lang="en-CA"/>
          </a:p>
        </p:txBody>
      </p:sp>
      <p:sp>
        <p:nvSpPr>
          <p:cNvPr id="5" name="Footer Placeholder 4">
            <a:extLst>
              <a:ext uri="{FF2B5EF4-FFF2-40B4-BE49-F238E27FC236}">
                <a16:creationId xmlns:a16="http://schemas.microsoft.com/office/drawing/2014/main" id="{A599A81A-D6B8-794A-A17D-99DC52233F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Group 5</a:t>
            </a:r>
          </a:p>
        </p:txBody>
      </p:sp>
      <p:sp>
        <p:nvSpPr>
          <p:cNvPr id="6" name="Slide Number Placeholder 5">
            <a:extLst>
              <a:ext uri="{FF2B5EF4-FFF2-40B4-BE49-F238E27FC236}">
                <a16:creationId xmlns:a16="http://schemas.microsoft.com/office/drawing/2014/main" id="{709AB5F4-E4E6-18E6-865B-CC7C302B5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91238-5EA7-49C3-80C3-B69586A475BC}" type="slidenum">
              <a:rPr lang="en-CA" smtClean="0"/>
              <a:t>‹#›</a:t>
            </a:fld>
            <a:endParaRPr lang="en-CA"/>
          </a:p>
        </p:txBody>
      </p:sp>
    </p:spTree>
    <p:extLst>
      <p:ext uri="{BB962C8B-B14F-4D97-AF65-F5344CB8AC3E}">
        <p14:creationId xmlns:p14="http://schemas.microsoft.com/office/powerpoint/2010/main" val="4108988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sciencedirect.com/science/article/abs/pii/S004896971733512X" TargetMode="External"/><Relationship Id="rId3" Type="http://schemas.openxmlformats.org/officeDocument/2006/relationships/hyperlink" Target="https://cwfis.cfs.nrcan.gc.ca/ha/nfdb" TargetMode="External"/><Relationship Id="rId7" Type="http://schemas.openxmlformats.org/officeDocument/2006/relationships/hyperlink" Target="https://www.sciencedirect.com/science/article/abs/pii/S0379711218303941" TargetMode="External"/><Relationship Id="rId2" Type="http://schemas.openxmlformats.org/officeDocument/2006/relationships/hyperlink" Target="https://www.canada.ca/en/health-canada/news/2023/06/public-health-update-on-the-health-effects-of-wildfires.html" TargetMode="External"/><Relationship Id="rId1" Type="http://schemas.openxmlformats.org/officeDocument/2006/relationships/slideLayout" Target="../slideLayouts/slideLayout2.xml"/><Relationship Id="rId6" Type="http://schemas.openxmlformats.org/officeDocument/2006/relationships/hyperlink" Target="https://spark.apache.org/index.html" TargetMode="External"/><Relationship Id="rId5" Type="http://schemas.openxmlformats.org/officeDocument/2006/relationships/hyperlink" Target="https://aws.amazon.com/solutions/implementations/sql-based-etl-with-apache-spark-on-amazon-eks/" TargetMode="External"/><Relationship Id="rId10" Type="http://schemas.openxmlformats.org/officeDocument/2006/relationships/hyperlink" Target="https://natural-resources.canada.ca/home" TargetMode="External"/><Relationship Id="rId4" Type="http://schemas.openxmlformats.org/officeDocument/2006/relationships/hyperlink" Target="https://www.researchgate.net/figure/Conceptualization-of-the-impacts-of-wildfire-at-varying-scales_fig1_315498378" TargetMode="External"/><Relationship Id="rId9" Type="http://schemas.openxmlformats.org/officeDocument/2006/relationships/hyperlink" Target="http://nfdp.ccfm.org/en/data/fires.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wfis.cfs.nrcan.gc.ca/datamart/download/nbac" TargetMode="External"/><Relationship Id="rId2" Type="http://schemas.openxmlformats.org/officeDocument/2006/relationships/hyperlink" Target="http://nfdp.ccfm.org/en/download.php" TargetMode="External"/><Relationship Id="rId1" Type="http://schemas.openxmlformats.org/officeDocument/2006/relationships/slideLayout" Target="../slideLayouts/slideLayout2.xml"/><Relationship Id="rId5" Type="http://schemas.openxmlformats.org/officeDocument/2006/relationships/hyperlink" Target="https://teams.microsoft.com/l/message/19:meeting_MWQ2NzFlZGMtY2Q3Yi00MDJlLTk0NTAtY2YwN2IzZTIyZjM2@thread.v2/1690645033523?context=%7B%22contextType%22%3A%22chat%22%7D" TargetMode="External"/><Relationship Id="rId4" Type="http://schemas.openxmlformats.org/officeDocument/2006/relationships/hyperlink" Target="https://dd.weather.gc.ca/climate/observations/daily/cs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2C4AECB-45D1-46AF-F26F-13C294DC2544}"/>
              </a:ext>
            </a:extLst>
          </p:cNvPr>
          <p:cNvSpPr txBox="1"/>
          <p:nvPr/>
        </p:nvSpPr>
        <p:spPr>
          <a:xfrm>
            <a:off x="1992983" y="2162125"/>
            <a:ext cx="6617617" cy="1477328"/>
          </a:xfrm>
          <a:prstGeom prst="rect">
            <a:avLst/>
          </a:prstGeom>
          <a:noFill/>
        </p:spPr>
        <p:txBody>
          <a:bodyPr wrap="square">
            <a:spAutoFit/>
          </a:bodyPr>
          <a:lstStyle/>
          <a:p>
            <a:pPr algn="ctr"/>
            <a:r>
              <a:rPr lang="en-US" sz="3000" b="1" dirty="0">
                <a:effectLst/>
              </a:rPr>
              <a:t>Unleashing the Power of Data: </a:t>
            </a:r>
          </a:p>
          <a:p>
            <a:pPr algn="ctr"/>
            <a:r>
              <a:rPr lang="en-US" sz="3000" b="1" dirty="0">
                <a:effectLst/>
              </a:rPr>
              <a:t>Understanding and Predicting Wildfire in Canada</a:t>
            </a:r>
          </a:p>
        </p:txBody>
      </p:sp>
      <p:sp>
        <p:nvSpPr>
          <p:cNvPr id="8" name="TextBox 7">
            <a:extLst>
              <a:ext uri="{FF2B5EF4-FFF2-40B4-BE49-F238E27FC236}">
                <a16:creationId xmlns:a16="http://schemas.microsoft.com/office/drawing/2014/main" id="{4E2087A4-EF7F-E99D-3807-B92E42D1E99E}"/>
              </a:ext>
            </a:extLst>
          </p:cNvPr>
          <p:cNvSpPr txBox="1"/>
          <p:nvPr/>
        </p:nvSpPr>
        <p:spPr>
          <a:xfrm>
            <a:off x="403411" y="5330768"/>
            <a:ext cx="2519083" cy="1323439"/>
          </a:xfrm>
          <a:prstGeom prst="rect">
            <a:avLst/>
          </a:prstGeom>
          <a:noFill/>
        </p:spPr>
        <p:txBody>
          <a:bodyPr wrap="square">
            <a:spAutoFit/>
          </a:bodyPr>
          <a:lstStyle/>
          <a:p>
            <a:r>
              <a:rPr lang="en-US" sz="2000" b="1">
                <a:solidFill>
                  <a:schemeClr val="bg1"/>
                </a:solidFill>
              </a:rPr>
              <a:t>Jelilat Adebayo</a:t>
            </a:r>
          </a:p>
          <a:p>
            <a:r>
              <a:rPr lang="en-US" sz="2000" b="1">
                <a:solidFill>
                  <a:schemeClr val="bg1"/>
                </a:solidFill>
              </a:rPr>
              <a:t>Victor Olatope</a:t>
            </a:r>
          </a:p>
          <a:p>
            <a:r>
              <a:rPr lang="en-US" sz="2000" b="1">
                <a:solidFill>
                  <a:schemeClr val="bg1"/>
                </a:solidFill>
              </a:rPr>
              <a:t>Olayinka </a:t>
            </a:r>
            <a:r>
              <a:rPr lang="en-US" sz="2000" b="1" err="1">
                <a:solidFill>
                  <a:schemeClr val="bg1"/>
                </a:solidFill>
              </a:rPr>
              <a:t>Mogaji</a:t>
            </a:r>
            <a:endParaRPr lang="en-US" sz="2000" b="1">
              <a:solidFill>
                <a:schemeClr val="bg1"/>
              </a:solidFill>
            </a:endParaRPr>
          </a:p>
          <a:p>
            <a:r>
              <a:rPr lang="en-US" sz="2000" b="1">
                <a:solidFill>
                  <a:schemeClr val="bg1"/>
                </a:solidFill>
              </a:rPr>
              <a:t>Cindy Dai</a:t>
            </a:r>
            <a:endParaRPr lang="en-NG" sz="2000" b="1">
              <a:solidFill>
                <a:schemeClr val="bg1"/>
              </a:solidFill>
            </a:endParaRPr>
          </a:p>
        </p:txBody>
      </p:sp>
      <p:sp>
        <p:nvSpPr>
          <p:cNvPr id="2" name="Date Placeholder 1">
            <a:extLst>
              <a:ext uri="{FF2B5EF4-FFF2-40B4-BE49-F238E27FC236}">
                <a16:creationId xmlns:a16="http://schemas.microsoft.com/office/drawing/2014/main" id="{829DA091-5817-993E-E1CA-52650DF59AAE}"/>
              </a:ext>
            </a:extLst>
          </p:cNvPr>
          <p:cNvSpPr>
            <a:spLocks noGrp="1"/>
          </p:cNvSpPr>
          <p:nvPr>
            <p:ph type="dt" sz="half" idx="10"/>
          </p:nvPr>
        </p:nvSpPr>
        <p:spPr/>
        <p:txBody>
          <a:bodyPr/>
          <a:lstStyle/>
          <a:p>
            <a:fld id="{592EDF48-D39C-49FF-B4E8-81C480A86216}" type="datetime1">
              <a:rPr lang="en-CA" smtClean="0"/>
              <a:t>2023-08-01</a:t>
            </a:fld>
            <a:endParaRPr lang="en-CA"/>
          </a:p>
        </p:txBody>
      </p:sp>
      <p:sp>
        <p:nvSpPr>
          <p:cNvPr id="5" name="Footer Placeholder 4">
            <a:extLst>
              <a:ext uri="{FF2B5EF4-FFF2-40B4-BE49-F238E27FC236}">
                <a16:creationId xmlns:a16="http://schemas.microsoft.com/office/drawing/2014/main" id="{E84728E0-CA4C-6798-4FE4-18BD74DD39DF}"/>
              </a:ext>
            </a:extLst>
          </p:cNvPr>
          <p:cNvSpPr>
            <a:spLocks noGrp="1"/>
          </p:cNvSpPr>
          <p:nvPr>
            <p:ph type="ftr" sz="quarter" idx="11"/>
          </p:nvPr>
        </p:nvSpPr>
        <p:spPr/>
        <p:txBody>
          <a:bodyPr/>
          <a:lstStyle/>
          <a:p>
            <a:r>
              <a:rPr lang="en-CA"/>
              <a:t>Group 5</a:t>
            </a:r>
          </a:p>
        </p:txBody>
      </p:sp>
      <p:sp>
        <p:nvSpPr>
          <p:cNvPr id="7" name="Slide Number Placeholder 6">
            <a:extLst>
              <a:ext uri="{FF2B5EF4-FFF2-40B4-BE49-F238E27FC236}">
                <a16:creationId xmlns:a16="http://schemas.microsoft.com/office/drawing/2014/main" id="{F4052968-E22B-6FF2-293E-7E2B3B5DDD39}"/>
              </a:ext>
            </a:extLst>
          </p:cNvPr>
          <p:cNvSpPr>
            <a:spLocks noGrp="1"/>
          </p:cNvSpPr>
          <p:nvPr>
            <p:ph type="sldNum" sz="quarter" idx="12"/>
          </p:nvPr>
        </p:nvSpPr>
        <p:spPr/>
        <p:txBody>
          <a:bodyPr/>
          <a:lstStyle/>
          <a:p>
            <a:fld id="{BDB91238-5EA7-49C3-80C3-B69586A475BC}" type="slidenum">
              <a:rPr lang="en-CA" smtClean="0"/>
              <a:t>1</a:t>
            </a:fld>
            <a:endParaRPr lang="en-CA"/>
          </a:p>
        </p:txBody>
      </p:sp>
    </p:spTree>
    <p:extLst>
      <p:ext uri="{BB962C8B-B14F-4D97-AF65-F5344CB8AC3E}">
        <p14:creationId xmlns:p14="http://schemas.microsoft.com/office/powerpoint/2010/main" val="235989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600075" y="199660"/>
            <a:ext cx="10515600" cy="802700"/>
          </a:xfrm>
        </p:spPr>
        <p:txBody>
          <a:bodyPr vert="horz" lIns="91440" tIns="45720" rIns="91440" bIns="45720" rtlCol="0" anchor="ctr">
            <a:normAutofit/>
          </a:bodyPr>
          <a:lstStyle/>
          <a:p>
            <a:r>
              <a:rPr lang="en-US" sz="4000" b="1" kern="1200">
                <a:latin typeface="+mn-lt"/>
                <a:ea typeface="+mj-ea"/>
                <a:cs typeface="+mj-cs"/>
              </a:rPr>
              <a:t>Area</a:t>
            </a:r>
            <a:r>
              <a:rPr lang="en-US" sz="4000" b="1">
                <a:latin typeface="+mn-lt"/>
              </a:rPr>
              <a:t> Burned by Causes</a:t>
            </a:r>
            <a:endParaRPr lang="en-US" sz="4000" b="1" kern="1200">
              <a:solidFill>
                <a:schemeClr val="tx1"/>
              </a:solidFill>
              <a:latin typeface="+mn-lt"/>
              <a:ea typeface="+mj-ea"/>
              <a:cs typeface="+mj-cs"/>
            </a:endParaRPr>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p:txBody>
          <a:bodyPr/>
          <a:lstStyle/>
          <a:p>
            <a:fld id="{2E64CEA5-93EE-443B-9AEB-7DC0BC9E48F2}" type="datetime1">
              <a:rPr lang="en-CA" smtClean="0"/>
              <a:t>2023-08-01</a:t>
            </a:fld>
            <a:endParaRPr lang="en-CA"/>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p:txBody>
          <a:bodyPr/>
          <a:lstStyle/>
          <a:p>
            <a:r>
              <a:rPr lang="en-CA"/>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p:txBody>
          <a:bodyPr/>
          <a:lstStyle/>
          <a:p>
            <a:fld id="{BDB91238-5EA7-49C3-80C3-B69586A475BC}" type="slidenum">
              <a:rPr lang="en-CA" smtClean="0"/>
              <a:t>10</a:t>
            </a:fld>
            <a:endParaRPr lang="en-CA"/>
          </a:p>
        </p:txBody>
      </p:sp>
      <p:pic>
        <p:nvPicPr>
          <p:cNvPr id="16" name="Picture 15">
            <a:extLst>
              <a:ext uri="{FF2B5EF4-FFF2-40B4-BE49-F238E27FC236}">
                <a16:creationId xmlns:a16="http://schemas.microsoft.com/office/drawing/2014/main" id="{B26EE35B-7E2D-A02B-3238-A3966C8DD011}"/>
              </a:ext>
            </a:extLst>
          </p:cNvPr>
          <p:cNvPicPr>
            <a:picLocks noChangeAspect="1"/>
          </p:cNvPicPr>
          <p:nvPr/>
        </p:nvPicPr>
        <p:blipFill>
          <a:blip r:embed="rId2"/>
          <a:stretch>
            <a:fillRect/>
          </a:stretch>
        </p:blipFill>
        <p:spPr>
          <a:xfrm>
            <a:off x="600075" y="1300822"/>
            <a:ext cx="8528684" cy="3055769"/>
          </a:xfrm>
          <a:prstGeom prst="rect">
            <a:avLst/>
          </a:prstGeom>
        </p:spPr>
      </p:pic>
      <p:sp>
        <p:nvSpPr>
          <p:cNvPr id="3" name="TextBox 2">
            <a:extLst>
              <a:ext uri="{FF2B5EF4-FFF2-40B4-BE49-F238E27FC236}">
                <a16:creationId xmlns:a16="http://schemas.microsoft.com/office/drawing/2014/main" id="{0051E722-E712-E02F-11D5-A042940F760C}"/>
              </a:ext>
            </a:extLst>
          </p:cNvPr>
          <p:cNvSpPr txBox="1"/>
          <p:nvPr/>
        </p:nvSpPr>
        <p:spPr>
          <a:xfrm>
            <a:off x="600075" y="4498354"/>
            <a:ext cx="8817577"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600"/>
              </a:spcAft>
              <a:buFont typeface="Arial"/>
              <a:buChar char="•"/>
            </a:pPr>
            <a:r>
              <a:rPr lang="en-US">
                <a:ea typeface="+mn-lt"/>
                <a:cs typeface="+mn-lt"/>
              </a:rPr>
              <a:t>Human activities does contribute to the wildfire disasters in Canada, but the proportion of area burns is low when compared with that caused by lightning.</a:t>
            </a:r>
          </a:p>
          <a:p>
            <a:pPr marL="171450" indent="-171450">
              <a:spcAft>
                <a:spcPts val="600"/>
              </a:spcAft>
              <a:buFont typeface="Arial"/>
              <a:buChar char="•"/>
            </a:pPr>
            <a:r>
              <a:rPr lang="en-US">
                <a:ea typeface="+mn-lt"/>
                <a:cs typeface="+mn-lt"/>
              </a:rPr>
              <a:t>The year 2020 still leaves a curious case as to if restricting human movement can reduce wildfire occurrence or there was limited data acquisition</a:t>
            </a:r>
          </a:p>
          <a:p>
            <a:pPr marL="171450" indent="-171450">
              <a:spcAft>
                <a:spcPts val="600"/>
              </a:spcAft>
              <a:buFont typeface="Arial"/>
              <a:buChar char="•"/>
            </a:pPr>
            <a:r>
              <a:rPr lang="en-US">
                <a:ea typeface="+mn-lt"/>
                <a:cs typeface="+mn-lt"/>
              </a:rPr>
              <a:t>Prescribed burns are intentional fires set by the government to manage and control the spread of wildfires.</a:t>
            </a:r>
            <a:endParaRPr lang="en-US"/>
          </a:p>
        </p:txBody>
      </p:sp>
      <p:sp>
        <p:nvSpPr>
          <p:cNvPr id="5" name="TextBox 4">
            <a:extLst>
              <a:ext uri="{FF2B5EF4-FFF2-40B4-BE49-F238E27FC236}">
                <a16:creationId xmlns:a16="http://schemas.microsoft.com/office/drawing/2014/main" id="{EF9F739B-557B-F012-64CB-FA887F2B8B2E}"/>
              </a:ext>
            </a:extLst>
          </p:cNvPr>
          <p:cNvSpPr txBox="1"/>
          <p:nvPr/>
        </p:nvSpPr>
        <p:spPr>
          <a:xfrm>
            <a:off x="7696324" y="1300822"/>
            <a:ext cx="1828552" cy="692497"/>
          </a:xfrm>
          <a:prstGeom prst="rect">
            <a:avLst/>
          </a:prstGeom>
          <a:noFill/>
        </p:spPr>
        <p:txBody>
          <a:bodyPr wrap="square" rtlCol="0">
            <a:spAutoFit/>
          </a:bodyPr>
          <a:lstStyle/>
          <a:p>
            <a:r>
              <a:rPr lang="en-CA" sz="1300"/>
              <a:t>COVID-19 year! There were restricted human movement</a:t>
            </a:r>
          </a:p>
        </p:txBody>
      </p:sp>
      <p:cxnSp>
        <p:nvCxnSpPr>
          <p:cNvPr id="6" name="Straight Arrow Connector 5">
            <a:extLst>
              <a:ext uri="{FF2B5EF4-FFF2-40B4-BE49-F238E27FC236}">
                <a16:creationId xmlns:a16="http://schemas.microsoft.com/office/drawing/2014/main" id="{E9E090FB-25AB-D7A9-D60F-8813FE58BCFB}"/>
              </a:ext>
            </a:extLst>
          </p:cNvPr>
          <p:cNvCxnSpPr>
            <a:cxnSpLocks/>
          </p:cNvCxnSpPr>
          <p:nvPr/>
        </p:nvCxnSpPr>
        <p:spPr>
          <a:xfrm>
            <a:off x="8610600" y="1974077"/>
            <a:ext cx="0" cy="1532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04F211-CA16-9CC1-8E5C-085DAEC954CE}"/>
              </a:ext>
            </a:extLst>
          </p:cNvPr>
          <p:cNvSpPr txBox="1"/>
          <p:nvPr/>
        </p:nvSpPr>
        <p:spPr>
          <a:xfrm>
            <a:off x="10579227" y="136525"/>
            <a:ext cx="1549146" cy="1400383"/>
          </a:xfrm>
          <a:prstGeom prst="rect">
            <a:avLst/>
          </a:prstGeom>
          <a:solidFill>
            <a:schemeClr val="bg1"/>
          </a:solidFill>
        </p:spPr>
        <p:txBody>
          <a:bodyPr wrap="square" lIns="91440" tIns="45720" rIns="91440" bIns="45720" rtlCol="0" anchor="t">
            <a:spAutoFit/>
          </a:bodyPr>
          <a:lstStyle/>
          <a:p>
            <a:pPr>
              <a:spcAft>
                <a:spcPts val="600"/>
              </a:spcAft>
            </a:pPr>
            <a:r>
              <a:rPr lang="en-CA" sz="1400" b="1"/>
              <a:t>H:       Human</a:t>
            </a:r>
          </a:p>
          <a:p>
            <a:pPr>
              <a:spcAft>
                <a:spcPts val="600"/>
              </a:spcAft>
            </a:pPr>
            <a:r>
              <a:rPr lang="en-CA" sz="1400" b="1"/>
              <a:t>H-PB: Human Prescribed Burn</a:t>
            </a:r>
            <a:endParaRPr lang="en-CA" sz="1400" b="1">
              <a:cs typeface="Calibri"/>
            </a:endParaRPr>
          </a:p>
          <a:p>
            <a:pPr>
              <a:spcAft>
                <a:spcPts val="600"/>
              </a:spcAft>
            </a:pPr>
            <a:r>
              <a:rPr lang="en-CA" sz="1400" b="1"/>
              <a:t>L:        Lightning</a:t>
            </a:r>
            <a:endParaRPr lang="en-CA" sz="1400" b="1">
              <a:cs typeface="Calibri"/>
            </a:endParaRPr>
          </a:p>
          <a:p>
            <a:pPr>
              <a:spcAft>
                <a:spcPts val="600"/>
              </a:spcAft>
            </a:pPr>
            <a:r>
              <a:rPr lang="en-CA" sz="1400" b="1"/>
              <a:t>U:       Unknown</a:t>
            </a:r>
            <a:endParaRPr lang="en-CA" sz="1400" b="1">
              <a:cs typeface="Calibri"/>
            </a:endParaRPr>
          </a:p>
        </p:txBody>
      </p:sp>
    </p:spTree>
    <p:extLst>
      <p:ext uri="{BB962C8B-B14F-4D97-AF65-F5344CB8AC3E}">
        <p14:creationId xmlns:p14="http://schemas.microsoft.com/office/powerpoint/2010/main" val="3756981661"/>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n-lt"/>
                <a:ea typeface="+mj-ea"/>
                <a:cs typeface="+mj-cs"/>
              </a:rPr>
              <a:t>Distribution of Fire Causes by Province</a:t>
            </a:r>
          </a:p>
        </p:txBody>
      </p:sp>
      <p:sp>
        <p:nvSpPr>
          <p:cNvPr id="31" name="Rectangle 3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BBB713E-B244-D5A7-8135-5729C79E7276}"/>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171450">
              <a:lnSpc>
                <a:spcPct val="90000"/>
              </a:lnSpc>
              <a:spcAft>
                <a:spcPts val="1000"/>
              </a:spcAft>
              <a:buFont typeface="Arial"/>
              <a:buChar char="•"/>
            </a:pPr>
            <a:r>
              <a:rPr lang="en-US">
                <a:ea typeface="+mn-lt"/>
                <a:cs typeface="+mn-lt"/>
              </a:rPr>
              <a:t>Human: the largest proportions are in BC, MB and SK with 20%, 20% and 19% respectively</a:t>
            </a:r>
          </a:p>
          <a:p>
            <a:pPr marL="171450" indent="-171450">
              <a:lnSpc>
                <a:spcPct val="90000"/>
              </a:lnSpc>
              <a:spcAft>
                <a:spcPts val="1000"/>
              </a:spcAft>
              <a:buFont typeface="Arial"/>
              <a:buChar char="•"/>
            </a:pPr>
            <a:r>
              <a:rPr lang="en-US">
                <a:ea typeface="+mn-lt"/>
                <a:cs typeface="+mn-lt"/>
              </a:rPr>
              <a:t>Lightning: the largest occurrence in NT (20%), followed by SK (17%). BC, QC and YT also  have considerable proportion</a:t>
            </a:r>
          </a:p>
          <a:p>
            <a:pPr marL="171450" indent="-171450">
              <a:lnSpc>
                <a:spcPct val="90000"/>
              </a:lnSpc>
              <a:spcAft>
                <a:spcPts val="1000"/>
              </a:spcAft>
              <a:buFont typeface="Arial"/>
              <a:buChar char="•"/>
            </a:pPr>
            <a:r>
              <a:rPr lang="en-US">
                <a:ea typeface="+mn-lt"/>
                <a:cs typeface="+mn-lt"/>
              </a:rPr>
              <a:t>Prescribed burning in largest in NT (79%)</a:t>
            </a:r>
          </a:p>
          <a:p>
            <a:pPr indent="-228600">
              <a:lnSpc>
                <a:spcPct val="90000"/>
              </a:lnSpc>
              <a:spcAft>
                <a:spcPts val="600"/>
              </a:spcAft>
              <a:buFont typeface="Arial" panose="020B0604020202020204" pitchFamily="34" charset="0"/>
              <a:buChar char="•"/>
            </a:pPr>
            <a:endParaRPr lang="en-US" sz="1500"/>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411479" y="6356350"/>
            <a:ext cx="1417321" cy="365125"/>
          </a:xfrm>
        </p:spPr>
        <p:txBody>
          <a:bodyPr vert="horz" lIns="91440" tIns="45720" rIns="91440" bIns="45720" rtlCol="0" anchor="ctr">
            <a:normAutofit/>
          </a:bodyPr>
          <a:lstStyle/>
          <a:p>
            <a:pPr>
              <a:spcAft>
                <a:spcPts val="600"/>
              </a:spcAft>
            </a:pPr>
            <a:fld id="{2E64CEA5-93EE-443B-9AEB-7DC0BC9E48F2}" type="datetime1">
              <a:rPr lang="en-US">
                <a:solidFill>
                  <a:schemeClr val="tx1">
                    <a:lumMod val="50000"/>
                    <a:lumOff val="50000"/>
                  </a:schemeClr>
                </a:solidFill>
              </a:rPr>
              <a:pPr>
                <a:spcAft>
                  <a:spcPts val="600"/>
                </a:spcAft>
              </a:pPr>
              <a:t>8/1/2023</a:t>
            </a:fld>
            <a:endParaRPr lang="en-US">
              <a:solidFill>
                <a:schemeClr val="tx1">
                  <a:lumMod val="50000"/>
                  <a:lumOff val="50000"/>
                </a:schemeClr>
              </a:solidFill>
            </a:endParaRPr>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1828800" y="6356350"/>
            <a:ext cx="3025834"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BDB91238-5EA7-49C3-80C3-B69586A475BC}"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
        <p:nvSpPr>
          <p:cNvPr id="6" name="TextBox 5">
            <a:extLst>
              <a:ext uri="{FF2B5EF4-FFF2-40B4-BE49-F238E27FC236}">
                <a16:creationId xmlns:a16="http://schemas.microsoft.com/office/drawing/2014/main" id="{9DF03177-7A58-FC99-3606-0EDB3E82CAE3}"/>
              </a:ext>
            </a:extLst>
          </p:cNvPr>
          <p:cNvSpPr txBox="1"/>
          <p:nvPr/>
        </p:nvSpPr>
        <p:spPr>
          <a:xfrm>
            <a:off x="10459974" y="106365"/>
            <a:ext cx="1549146" cy="1184940"/>
          </a:xfrm>
          <a:prstGeom prst="rect">
            <a:avLst/>
          </a:prstGeom>
          <a:solidFill>
            <a:schemeClr val="bg1"/>
          </a:solidFill>
        </p:spPr>
        <p:txBody>
          <a:bodyPr wrap="square" rtlCol="0">
            <a:spAutoFit/>
          </a:bodyPr>
          <a:lstStyle/>
          <a:p>
            <a:pPr>
              <a:spcAft>
                <a:spcPts val="600"/>
              </a:spcAft>
            </a:pPr>
            <a:r>
              <a:rPr lang="en-CA" sz="1400" b="1"/>
              <a:t>H:       Human</a:t>
            </a:r>
          </a:p>
          <a:p>
            <a:pPr>
              <a:spcAft>
                <a:spcPts val="600"/>
              </a:spcAft>
            </a:pPr>
            <a:r>
              <a:rPr lang="en-CA" sz="1400" b="1"/>
              <a:t>H-PB: Human PB</a:t>
            </a:r>
          </a:p>
          <a:p>
            <a:pPr>
              <a:spcAft>
                <a:spcPts val="600"/>
              </a:spcAft>
            </a:pPr>
            <a:r>
              <a:rPr lang="en-CA" sz="1400" b="1"/>
              <a:t>L:        Lightening</a:t>
            </a:r>
          </a:p>
          <a:p>
            <a:pPr>
              <a:spcAft>
                <a:spcPts val="600"/>
              </a:spcAft>
            </a:pPr>
            <a:r>
              <a:rPr lang="en-CA" sz="1400" b="1"/>
              <a:t>U:       Unknown</a:t>
            </a:r>
          </a:p>
        </p:txBody>
      </p:sp>
      <p:pic>
        <p:nvPicPr>
          <p:cNvPr id="2050" name="Picture 2" descr="image">
            <a:extLst>
              <a:ext uri="{FF2B5EF4-FFF2-40B4-BE49-F238E27FC236}">
                <a16:creationId xmlns:a16="http://schemas.microsoft.com/office/drawing/2014/main" id="{7915CBD6-F021-746A-9EF3-615297D612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354"/>
          <a:stretch/>
        </p:blipFill>
        <p:spPr bwMode="auto">
          <a:xfrm>
            <a:off x="5423916" y="1397670"/>
            <a:ext cx="6440424"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22317"/>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n-lt"/>
                <a:ea typeface="+mj-ea"/>
                <a:cs typeface="+mj-cs"/>
              </a:rPr>
              <a:t>Distribution of Fire Causes by Ecozone</a:t>
            </a:r>
          </a:p>
        </p:txBody>
      </p:sp>
      <p:sp>
        <p:nvSpPr>
          <p:cNvPr id="31" name="Rectangle 3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BBB713E-B244-D5A7-8135-5729C79E7276}"/>
              </a:ext>
            </a:extLst>
          </p:cNvPr>
          <p:cNvSpPr txBox="1"/>
          <p:nvPr/>
        </p:nvSpPr>
        <p:spPr>
          <a:xfrm>
            <a:off x="411480" y="2684095"/>
            <a:ext cx="4443154"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71450" indent="-171450">
              <a:lnSpc>
                <a:spcPct val="90000"/>
              </a:lnSpc>
              <a:spcAft>
                <a:spcPts val="1000"/>
              </a:spcAft>
              <a:buFont typeface="Arial"/>
              <a:buChar char="•"/>
            </a:pPr>
            <a:r>
              <a:rPr lang="en-US">
                <a:solidFill>
                  <a:srgbClr val="374151"/>
                </a:solidFill>
                <a:ea typeface="+mn-lt"/>
                <a:cs typeface="+mn-lt"/>
              </a:rPr>
              <a:t>Top zones where wildfire have occurred most: Boreal Shield West, Taiga Shield West, Boreal Plain</a:t>
            </a:r>
          </a:p>
          <a:p>
            <a:pPr marL="171450" indent="-171450">
              <a:lnSpc>
                <a:spcPct val="90000"/>
              </a:lnSpc>
              <a:spcAft>
                <a:spcPts val="1000"/>
              </a:spcAft>
              <a:buFont typeface="Arial"/>
              <a:buChar char="•"/>
            </a:pPr>
            <a:r>
              <a:rPr lang="en-US">
                <a:solidFill>
                  <a:srgbClr val="374151"/>
                </a:solidFill>
                <a:ea typeface="+mn-lt"/>
                <a:cs typeface="+mn-lt"/>
              </a:rPr>
              <a:t>Areas where wildfire have least occurred: Mixed wood plain, Southern Arctic, Atlantic Maritime </a:t>
            </a:r>
          </a:p>
          <a:p>
            <a:pPr indent="-228600">
              <a:lnSpc>
                <a:spcPct val="90000"/>
              </a:lnSpc>
              <a:spcAft>
                <a:spcPts val="600"/>
              </a:spcAft>
              <a:buFont typeface="Arial" panose="020B0604020202020204" pitchFamily="34" charset="0"/>
              <a:buChar char="•"/>
            </a:pPr>
            <a:endParaRPr lang="en-US" sz="1500"/>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411479" y="6356350"/>
            <a:ext cx="1417321" cy="365125"/>
          </a:xfrm>
        </p:spPr>
        <p:txBody>
          <a:bodyPr vert="horz" lIns="91440" tIns="45720" rIns="91440" bIns="45720" rtlCol="0" anchor="ctr">
            <a:normAutofit/>
          </a:bodyPr>
          <a:lstStyle/>
          <a:p>
            <a:pPr>
              <a:spcAft>
                <a:spcPts val="600"/>
              </a:spcAft>
            </a:pPr>
            <a:fld id="{2E64CEA5-93EE-443B-9AEB-7DC0BC9E48F2}" type="datetime1">
              <a:rPr lang="en-US">
                <a:solidFill>
                  <a:schemeClr val="tx1">
                    <a:lumMod val="50000"/>
                    <a:lumOff val="50000"/>
                  </a:schemeClr>
                </a:solidFill>
              </a:rPr>
              <a:pPr>
                <a:spcAft>
                  <a:spcPts val="600"/>
                </a:spcAft>
              </a:pPr>
              <a:t>8/1/2023</a:t>
            </a:fld>
            <a:endParaRPr lang="en-US">
              <a:solidFill>
                <a:schemeClr val="tx1">
                  <a:lumMod val="50000"/>
                  <a:lumOff val="50000"/>
                </a:schemeClr>
              </a:solidFill>
            </a:endParaRPr>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1828800" y="6356350"/>
            <a:ext cx="3025834"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BDB91238-5EA7-49C3-80C3-B69586A475BC}"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pic>
        <p:nvPicPr>
          <p:cNvPr id="10" name="Picture 9">
            <a:extLst>
              <a:ext uri="{FF2B5EF4-FFF2-40B4-BE49-F238E27FC236}">
                <a16:creationId xmlns:a16="http://schemas.microsoft.com/office/drawing/2014/main" id="{5C0EFF11-A538-08F3-57B7-ABFC54437985}"/>
              </a:ext>
            </a:extLst>
          </p:cNvPr>
          <p:cNvPicPr>
            <a:picLocks noChangeAspect="1"/>
          </p:cNvPicPr>
          <p:nvPr/>
        </p:nvPicPr>
        <p:blipFill>
          <a:blip r:embed="rId2"/>
          <a:stretch>
            <a:fillRect/>
          </a:stretch>
        </p:blipFill>
        <p:spPr>
          <a:xfrm>
            <a:off x="5212080" y="1711131"/>
            <a:ext cx="6568440" cy="4465832"/>
          </a:xfrm>
          <a:prstGeom prst="rect">
            <a:avLst/>
          </a:prstGeom>
        </p:spPr>
      </p:pic>
    </p:spTree>
    <p:extLst>
      <p:ext uri="{BB962C8B-B14F-4D97-AF65-F5344CB8AC3E}">
        <p14:creationId xmlns:p14="http://schemas.microsoft.com/office/powerpoint/2010/main" val="252878648"/>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n-lt"/>
                <a:ea typeface="+mj-ea"/>
                <a:cs typeface="+mj-cs"/>
              </a:rPr>
              <a:t>Distribution of Fire Causes by Months</a:t>
            </a:r>
          </a:p>
        </p:txBody>
      </p:sp>
      <p:sp>
        <p:nvSpPr>
          <p:cNvPr id="31" name="Rectangle 3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BBB713E-B244-D5A7-8135-5729C79E7276}"/>
              </a:ext>
            </a:extLst>
          </p:cNvPr>
          <p:cNvSpPr txBox="1"/>
          <p:nvPr/>
        </p:nvSpPr>
        <p:spPr>
          <a:xfrm>
            <a:off x="411479" y="2684095"/>
            <a:ext cx="4443155" cy="34928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71450" indent="-171450">
              <a:lnSpc>
                <a:spcPct val="90000"/>
              </a:lnSpc>
              <a:spcAft>
                <a:spcPts val="1000"/>
              </a:spcAft>
              <a:buFont typeface="Arial"/>
              <a:buChar char="•"/>
            </a:pPr>
            <a:r>
              <a:rPr lang="en-US" sz="2000">
                <a:ea typeface="+mn-lt"/>
                <a:cs typeface="+mn-lt"/>
              </a:rPr>
              <a:t>Plot shows counts of wildfire by months of occurrence and the total area burned </a:t>
            </a:r>
          </a:p>
          <a:p>
            <a:pPr marL="171450" indent="-171450">
              <a:lnSpc>
                <a:spcPct val="90000"/>
              </a:lnSpc>
              <a:spcAft>
                <a:spcPts val="1000"/>
              </a:spcAft>
              <a:buFont typeface="Arial"/>
              <a:buChar char="•"/>
            </a:pPr>
            <a:r>
              <a:rPr lang="en-US" sz="2000">
                <a:ea typeface="+mn-lt"/>
                <a:cs typeface="+mn-lt"/>
              </a:rPr>
              <a:t>The curves have normal distribution; most of the first occur between May – August</a:t>
            </a:r>
          </a:p>
          <a:p>
            <a:pPr marL="171450" indent="-171450">
              <a:lnSpc>
                <a:spcPct val="90000"/>
              </a:lnSpc>
              <a:spcAft>
                <a:spcPts val="1000"/>
              </a:spcAft>
              <a:buFont typeface="Arial"/>
              <a:buChar char="•"/>
            </a:pPr>
            <a:r>
              <a:rPr lang="en-US" sz="2000">
                <a:ea typeface="+mn-lt"/>
                <a:cs typeface="+mn-lt"/>
              </a:rPr>
              <a:t>This is expected due to weather conditions around this period, e.g., high temperature</a:t>
            </a:r>
          </a:p>
          <a:p>
            <a:pPr indent="-228600">
              <a:lnSpc>
                <a:spcPct val="90000"/>
              </a:lnSpc>
              <a:spcAft>
                <a:spcPts val="600"/>
              </a:spcAft>
              <a:buFont typeface="Arial" panose="020B0604020202020204" pitchFamily="34" charset="0"/>
              <a:buChar char="•"/>
            </a:pPr>
            <a:endParaRPr lang="en-US" sz="2000"/>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411479" y="6356350"/>
            <a:ext cx="1417321" cy="365125"/>
          </a:xfrm>
        </p:spPr>
        <p:txBody>
          <a:bodyPr vert="horz" lIns="91440" tIns="45720" rIns="91440" bIns="45720" rtlCol="0" anchor="ctr">
            <a:normAutofit/>
          </a:bodyPr>
          <a:lstStyle/>
          <a:p>
            <a:pPr>
              <a:spcAft>
                <a:spcPts val="600"/>
              </a:spcAft>
            </a:pPr>
            <a:fld id="{2E64CEA5-93EE-443B-9AEB-7DC0BC9E48F2}" type="datetime1">
              <a:rPr lang="en-US">
                <a:solidFill>
                  <a:schemeClr val="tx1">
                    <a:lumMod val="50000"/>
                    <a:lumOff val="50000"/>
                  </a:schemeClr>
                </a:solidFill>
              </a:rPr>
              <a:pPr>
                <a:spcAft>
                  <a:spcPts val="600"/>
                </a:spcAft>
              </a:pPr>
              <a:t>8/1/2023</a:t>
            </a:fld>
            <a:endParaRPr lang="en-US">
              <a:solidFill>
                <a:schemeClr val="tx1">
                  <a:lumMod val="50000"/>
                  <a:lumOff val="50000"/>
                </a:schemeClr>
              </a:solidFill>
            </a:endParaRPr>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1828800" y="6356350"/>
            <a:ext cx="3025834"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BDB91238-5EA7-49C3-80C3-B69586A475BC}"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pic>
        <p:nvPicPr>
          <p:cNvPr id="3076" name="Picture 4" descr="image">
            <a:extLst>
              <a:ext uri="{FF2B5EF4-FFF2-40B4-BE49-F238E27FC236}">
                <a16:creationId xmlns:a16="http://schemas.microsoft.com/office/drawing/2014/main" id="{3D565712-93D9-3561-2CF2-C0C146B30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188" y="662258"/>
            <a:ext cx="6538494" cy="541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746330"/>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Freeform: Shape 57">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0" name="Freeform: Shape 59">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3000" b="1" kern="1200">
                <a:solidFill>
                  <a:schemeClr val="tx1"/>
                </a:solidFill>
                <a:latin typeface="+mn-lt"/>
                <a:ea typeface="+mj-ea"/>
                <a:cs typeface="+mj-cs"/>
              </a:rPr>
              <a:t>Frequency of Wildfire by Province</a:t>
            </a:r>
          </a:p>
        </p:txBody>
      </p:sp>
      <p:sp>
        <p:nvSpPr>
          <p:cNvPr id="62" name="Rectangle 6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TextBox 4">
            <a:extLst>
              <a:ext uri="{FF2B5EF4-FFF2-40B4-BE49-F238E27FC236}">
                <a16:creationId xmlns:a16="http://schemas.microsoft.com/office/drawing/2014/main" id="{DBBB713E-B244-D5A7-8135-5729C79E7276}"/>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71450" indent="-171450">
              <a:lnSpc>
                <a:spcPct val="90000"/>
              </a:lnSpc>
              <a:spcAft>
                <a:spcPts val="1000"/>
              </a:spcAft>
              <a:buFont typeface="Arial" panose="020B0604020202020204" pitchFamily="34" charset="0"/>
              <a:buChar char="•"/>
            </a:pPr>
            <a:r>
              <a:rPr lang="en-US"/>
              <a:t>Plot shows frequency of wildfire by the province</a:t>
            </a:r>
          </a:p>
          <a:p>
            <a:pPr marL="171450" indent="-171450">
              <a:lnSpc>
                <a:spcPct val="90000"/>
              </a:lnSpc>
              <a:spcAft>
                <a:spcPts val="1000"/>
              </a:spcAft>
              <a:buFont typeface="Arial" panose="020B0604020202020204" pitchFamily="34" charset="0"/>
              <a:buChar char="•"/>
            </a:pPr>
            <a:r>
              <a:rPr lang="en-US"/>
              <a:t>NT has the highest frequency (18%), followed by SK (17%) and MB (15%)</a:t>
            </a:r>
          </a:p>
          <a:p>
            <a:pPr marL="171450" indent="-171450">
              <a:lnSpc>
                <a:spcPct val="90000"/>
              </a:lnSpc>
              <a:spcAft>
                <a:spcPts val="1000"/>
              </a:spcAft>
              <a:buFont typeface="Arial" panose="020B0604020202020204" pitchFamily="34" charset="0"/>
              <a:buChar char="•"/>
            </a:pPr>
            <a:r>
              <a:rPr lang="en-US"/>
              <a:t>NB, NU, PE and NS have the least or no occurrence of wildfires</a:t>
            </a:r>
          </a:p>
          <a:p>
            <a:pPr marL="171450" indent="-171450">
              <a:lnSpc>
                <a:spcPct val="90000"/>
              </a:lnSpc>
              <a:spcAft>
                <a:spcPts val="1000"/>
              </a:spcAft>
              <a:buFont typeface="Arial" panose="020B0604020202020204" pitchFamily="34" charset="0"/>
              <a:buChar char="•"/>
            </a:pPr>
            <a:r>
              <a:rPr lang="en-US"/>
              <a:t>Next section will focus on the factor that underpinned this disparity</a:t>
            </a:r>
          </a:p>
          <a:p>
            <a:pPr indent="-228600">
              <a:lnSpc>
                <a:spcPct val="90000"/>
              </a:lnSpc>
              <a:spcAft>
                <a:spcPts val="600"/>
              </a:spcAft>
              <a:buFont typeface="Arial" panose="020B0604020202020204" pitchFamily="34" charset="0"/>
              <a:buChar char="•"/>
            </a:pPr>
            <a:endParaRPr lang="en-US"/>
          </a:p>
        </p:txBody>
      </p:sp>
      <p:pic>
        <p:nvPicPr>
          <p:cNvPr id="14" name="Picture 13">
            <a:extLst>
              <a:ext uri="{FF2B5EF4-FFF2-40B4-BE49-F238E27FC236}">
                <a16:creationId xmlns:a16="http://schemas.microsoft.com/office/drawing/2014/main" id="{71D85FFE-3224-489F-C942-BF4C8B8C0D4A}"/>
              </a:ext>
            </a:extLst>
          </p:cNvPr>
          <p:cNvPicPr>
            <a:picLocks noChangeAspect="1"/>
          </p:cNvPicPr>
          <p:nvPr/>
        </p:nvPicPr>
        <p:blipFill>
          <a:blip r:embed="rId2"/>
          <a:stretch>
            <a:fillRect/>
          </a:stretch>
        </p:blipFill>
        <p:spPr>
          <a:xfrm>
            <a:off x="4860079" y="1173423"/>
            <a:ext cx="6960828" cy="4646352"/>
          </a:xfrm>
          <a:prstGeom prst="rect">
            <a:avLst/>
          </a:prstGeom>
        </p:spPr>
      </p:pic>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374904" y="6356350"/>
            <a:ext cx="2743200" cy="365125"/>
          </a:xfrm>
        </p:spPr>
        <p:txBody>
          <a:bodyPr vert="horz" lIns="91440" tIns="45720" rIns="91440" bIns="45720" rtlCol="0" anchor="ctr">
            <a:normAutofit/>
          </a:bodyPr>
          <a:lstStyle/>
          <a:p>
            <a:pPr>
              <a:spcAft>
                <a:spcPts val="600"/>
              </a:spcAft>
            </a:pPr>
            <a:fld id="{2E64CEA5-93EE-443B-9AEB-7DC0BC9E48F2}" type="datetime1">
              <a:rPr lang="en-US">
                <a:solidFill>
                  <a:schemeClr val="tx1">
                    <a:lumMod val="50000"/>
                    <a:lumOff val="50000"/>
                  </a:schemeClr>
                </a:solidFill>
              </a:rPr>
              <a:pPr>
                <a:spcAft>
                  <a:spcPts val="600"/>
                </a:spcAft>
              </a:pPr>
              <a:t>8/1/2023</a:t>
            </a:fld>
            <a:endParaRPr lang="en-US">
              <a:solidFill>
                <a:schemeClr val="tx1">
                  <a:lumMod val="50000"/>
                  <a:lumOff val="50000"/>
                </a:schemeClr>
              </a:solidFill>
            </a:endParaRPr>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4898967" y="6356350"/>
            <a:ext cx="4114800" cy="365125"/>
          </a:xfrm>
        </p:spPr>
        <p:txBody>
          <a:bodyPr vert="horz" lIns="91440" tIns="45720" rIns="91440" bIns="45720" rtlCol="0" anchor="ctr">
            <a:normAutofit/>
          </a:bodyPr>
          <a:lstStyle/>
          <a:p>
            <a:pPr algn="l">
              <a:spcAft>
                <a:spcPts val="600"/>
              </a:spcAft>
            </a:pPr>
            <a:r>
              <a:rPr lang="en-US" kern="1200">
                <a:solidFill>
                  <a:schemeClr val="tx1">
                    <a:lumMod val="50000"/>
                    <a:lumOff val="50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BDB91238-5EA7-49C3-80C3-B69586A475BC}" type="slidenum">
              <a:rPr lang="en-US">
                <a:solidFill>
                  <a:schemeClr val="tx1">
                    <a:lumMod val="50000"/>
                    <a:lumOff val="50000"/>
                  </a:schemeClr>
                </a:solidFill>
              </a:rPr>
              <a:pPr>
                <a:spcAft>
                  <a:spcPts val="600"/>
                </a:spcAft>
              </a:pPr>
              <a:t>14</a:t>
            </a:fld>
            <a:endParaRPr lang="en-US">
              <a:solidFill>
                <a:schemeClr val="tx1">
                  <a:lumMod val="50000"/>
                  <a:lumOff val="50000"/>
                </a:schemeClr>
              </a:solidFill>
            </a:endParaRPr>
          </a:p>
        </p:txBody>
      </p:sp>
    </p:spTree>
    <p:extLst>
      <p:ext uri="{BB962C8B-B14F-4D97-AF65-F5344CB8AC3E}">
        <p14:creationId xmlns:p14="http://schemas.microsoft.com/office/powerpoint/2010/main" val="3362010266"/>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DB4E-4A83-3029-04DE-CEA8390C0623}"/>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600" b="1">
                <a:latin typeface="+mn-lt"/>
              </a:rPr>
              <a:t>Factor Driving Fire Spread</a:t>
            </a:r>
          </a:p>
        </p:txBody>
      </p:sp>
      <p:pic>
        <p:nvPicPr>
          <p:cNvPr id="3" name="Picture 5" descr="A river running through a valley&#10;&#10;Description automatically generated">
            <a:extLst>
              <a:ext uri="{FF2B5EF4-FFF2-40B4-BE49-F238E27FC236}">
                <a16:creationId xmlns:a16="http://schemas.microsoft.com/office/drawing/2014/main" id="{5E0248F7-FE74-C8B9-0F30-D42D9750A57B}"/>
              </a:ext>
            </a:extLst>
          </p:cNvPr>
          <p:cNvPicPr>
            <a:picLocks noChangeAspect="1"/>
          </p:cNvPicPr>
          <p:nvPr/>
        </p:nvPicPr>
        <p:blipFill rotWithShape="1">
          <a:blip r:embed="rId2"/>
          <a:srcRect t="36027"/>
          <a:stretch/>
        </p:blipFill>
        <p:spPr>
          <a:xfrm>
            <a:off x="20" y="-39"/>
            <a:ext cx="12191980" cy="4172740"/>
          </a:xfrm>
          <a:prstGeom prst="rect">
            <a:avLst/>
          </a:prstGeom>
        </p:spPr>
      </p:pic>
      <p:cxnSp>
        <p:nvCxnSpPr>
          <p:cNvPr id="44" name="Straight Connector 43">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265B1695-B053-270D-6531-4EE91763EC0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C8E359B1-5DE4-4326-823B-83C743D3A0FF}" type="datetime1">
              <a:rPr lang="en-US">
                <a:solidFill>
                  <a:prstClr val="black">
                    <a:tint val="75000"/>
                  </a:prstClr>
                </a:solidFill>
                <a:latin typeface="Calibri" panose="020F0502020204030204"/>
              </a:rPr>
              <a:pPr>
                <a:spcAft>
                  <a:spcPts val="600"/>
                </a:spcAft>
                <a:defRPr/>
              </a:pPr>
              <a:t>8/1/2023</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93FFC56E-7AC6-FB57-82E0-2F73214105C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Group 5</a:t>
            </a:r>
          </a:p>
        </p:txBody>
      </p:sp>
      <p:sp>
        <p:nvSpPr>
          <p:cNvPr id="6" name="Slide Number Placeholder 5">
            <a:extLst>
              <a:ext uri="{FF2B5EF4-FFF2-40B4-BE49-F238E27FC236}">
                <a16:creationId xmlns:a16="http://schemas.microsoft.com/office/drawing/2014/main" id="{6BBCEFDE-5D3A-E09A-6327-38B3CCE0B6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DB91238-5EA7-49C3-80C3-B69586A475BC}" type="slidenum">
              <a:rPr lang="en-US">
                <a:solidFill>
                  <a:prstClr val="black">
                    <a:tint val="75000"/>
                  </a:prstClr>
                </a:solidFill>
                <a:latin typeface="Calibri" panose="020F0502020204030204"/>
              </a:rPr>
              <a:pPr>
                <a:spcAft>
                  <a:spcPts val="600"/>
                </a:spcAft>
                <a:defRPr/>
              </a:pPr>
              <a:t>15</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820037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11480" y="991443"/>
            <a:ext cx="4443154" cy="1087819"/>
          </a:xfrm>
        </p:spPr>
        <p:txBody>
          <a:bodyPr vert="horz" lIns="91440" tIns="45720" rIns="91440" bIns="45720" rtlCol="0" anchor="b">
            <a:noAutofit/>
          </a:bodyPr>
          <a:lstStyle/>
          <a:p>
            <a:r>
              <a:rPr lang="en-US" sz="4000" b="1" kern="1200">
                <a:solidFill>
                  <a:schemeClr val="tx1"/>
                </a:solidFill>
                <a:latin typeface="+mn-lt"/>
                <a:ea typeface="+mj-ea"/>
                <a:cs typeface="+mj-cs"/>
              </a:rPr>
              <a:t>Mapping of Fuel Types</a:t>
            </a:r>
          </a:p>
        </p:txBody>
      </p:sp>
      <p:sp>
        <p:nvSpPr>
          <p:cNvPr id="2057" name="Rectangle 205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1AB0D781-D444-A5CC-7C80-7BA86C79A2BF}"/>
              </a:ext>
            </a:extLst>
          </p:cNvPr>
          <p:cNvSpPr txBox="1"/>
          <p:nvPr/>
        </p:nvSpPr>
        <p:spPr>
          <a:xfrm>
            <a:off x="411480" y="2684095"/>
            <a:ext cx="4443154" cy="34928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t>The map of fuel types derived from forest attribute data (Beaudoin et al 2014)</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Fuel types were assigned based on vegetation type, tree species, crown closure, and other attributes.</a:t>
            </a:r>
          </a:p>
          <a:p>
            <a:pPr marL="285750" indent="-228600">
              <a:lnSpc>
                <a:spcPct val="90000"/>
              </a:lnSpc>
              <a:spcAft>
                <a:spcPts val="600"/>
              </a:spcAft>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Forest fire occur mostly across the area with dense concentration of fuel</a:t>
            </a:r>
          </a:p>
        </p:txBody>
      </p:sp>
      <p:pic>
        <p:nvPicPr>
          <p:cNvPr id="2050" name="Picture 2" descr="FBP Fuel Types">
            <a:extLst>
              <a:ext uri="{FF2B5EF4-FFF2-40B4-BE49-F238E27FC236}">
                <a16:creationId xmlns:a16="http://schemas.microsoft.com/office/drawing/2014/main" id="{39E68D18-3B95-DD28-37A7-DD4ECBEC97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7894" y="625683"/>
            <a:ext cx="6436267" cy="555128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C486E525-8D87-3F60-B6A0-B4AB8ED981F3}"/>
              </a:ext>
            </a:extLst>
          </p:cNvPr>
          <p:cNvSpPr>
            <a:spLocks noGrp="1"/>
          </p:cNvSpPr>
          <p:nvPr>
            <p:ph type="dt" sz="half" idx="10"/>
          </p:nvPr>
        </p:nvSpPr>
        <p:spPr>
          <a:xfrm>
            <a:off x="411479" y="6356350"/>
            <a:ext cx="1417321" cy="365125"/>
          </a:xfrm>
        </p:spPr>
        <p:txBody>
          <a:bodyPr vert="horz" lIns="91440" tIns="45720" rIns="91440" bIns="45720" rtlCol="0" anchor="ctr">
            <a:normAutofit/>
          </a:bodyPr>
          <a:lstStyle/>
          <a:p>
            <a:pPr>
              <a:spcAft>
                <a:spcPts val="600"/>
              </a:spcAft>
            </a:pPr>
            <a:fld id="{03AEF536-F7F9-4966-89B8-C3265FC497FF}" type="datetime1">
              <a:rPr lang="en-US">
                <a:solidFill>
                  <a:schemeClr val="tx1">
                    <a:lumMod val="50000"/>
                    <a:lumOff val="50000"/>
                  </a:schemeClr>
                </a:solidFill>
              </a:rPr>
              <a:pPr>
                <a:spcAft>
                  <a:spcPts val="600"/>
                </a:spcAft>
              </a:pPr>
              <a:t>8/1/2023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B2C739A1-D337-C79D-26BB-C470B26772B1}"/>
              </a:ext>
            </a:extLst>
          </p:cNvPr>
          <p:cNvSpPr>
            <a:spLocks noGrp="1"/>
          </p:cNvSpPr>
          <p:nvPr>
            <p:ph type="ftr" sz="quarter" idx="11"/>
          </p:nvPr>
        </p:nvSpPr>
        <p:spPr>
          <a:xfrm>
            <a:off x="1828800" y="6356350"/>
            <a:ext cx="3025834" cy="365125"/>
          </a:xfrm>
        </p:spPr>
        <p:txBody>
          <a:bodyPr vert="horz" lIns="91440" tIns="45720" rIns="91440" bIns="45720" rtlCol="0" anchor="ctr">
            <a:normAutofit/>
          </a:bodyPr>
          <a:lstStyle/>
          <a:p>
            <a:pPr algn="r">
              <a:spcAft>
                <a:spcPts val="600"/>
              </a:spcAft>
            </a:pPr>
            <a:r>
              <a:rPr lang="en-US" kern="1200">
                <a:solidFill>
                  <a:schemeClr val="tx1">
                    <a:lumMod val="50000"/>
                    <a:lumOff val="50000"/>
                  </a:schemeClr>
                </a:solidFill>
                <a:latin typeface="+mn-lt"/>
                <a:ea typeface="+mn-ea"/>
                <a:cs typeface="+mn-cs"/>
              </a:rPr>
              <a:t>Group 5</a:t>
            </a:r>
          </a:p>
        </p:txBody>
      </p:sp>
      <p:sp>
        <p:nvSpPr>
          <p:cNvPr id="6" name="Slide Number Placeholder 5">
            <a:extLst>
              <a:ext uri="{FF2B5EF4-FFF2-40B4-BE49-F238E27FC236}">
                <a16:creationId xmlns:a16="http://schemas.microsoft.com/office/drawing/2014/main" id="{2A383928-47B2-D844-8DFE-00B943573FCE}"/>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BDB91238-5EA7-49C3-80C3-B69586A475BC}"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C9040398-9FE1-AF0B-8DB3-B87DD2A9361F}"/>
              </a:ext>
            </a:extLst>
          </p:cNvPr>
          <p:cNvSpPr txBox="1"/>
          <p:nvPr/>
        </p:nvSpPr>
        <p:spPr>
          <a:xfrm>
            <a:off x="5581211" y="3429000"/>
            <a:ext cx="855249" cy="461665"/>
          </a:xfrm>
          <a:prstGeom prst="rect">
            <a:avLst/>
          </a:prstGeom>
          <a:noFill/>
        </p:spPr>
        <p:txBody>
          <a:bodyPr wrap="square" rtlCol="0">
            <a:spAutoFit/>
          </a:bodyPr>
          <a:lstStyle/>
          <a:p>
            <a:r>
              <a:rPr lang="en-CA" sz="1200">
                <a:solidFill>
                  <a:srgbClr val="FF0000"/>
                </a:solidFill>
              </a:rPr>
              <a:t>British Columbia</a:t>
            </a:r>
          </a:p>
        </p:txBody>
      </p:sp>
      <p:sp>
        <p:nvSpPr>
          <p:cNvPr id="8" name="TextBox 7">
            <a:extLst>
              <a:ext uri="{FF2B5EF4-FFF2-40B4-BE49-F238E27FC236}">
                <a16:creationId xmlns:a16="http://schemas.microsoft.com/office/drawing/2014/main" id="{D5258FCC-CE99-AF2E-207E-14F1D7B12B43}"/>
              </a:ext>
            </a:extLst>
          </p:cNvPr>
          <p:cNvSpPr txBox="1"/>
          <p:nvPr/>
        </p:nvSpPr>
        <p:spPr>
          <a:xfrm>
            <a:off x="6676140" y="4176712"/>
            <a:ext cx="642868" cy="276999"/>
          </a:xfrm>
          <a:prstGeom prst="rect">
            <a:avLst/>
          </a:prstGeom>
          <a:noFill/>
        </p:spPr>
        <p:txBody>
          <a:bodyPr wrap="none" rtlCol="0">
            <a:spAutoFit/>
          </a:bodyPr>
          <a:lstStyle/>
          <a:p>
            <a:r>
              <a:rPr lang="en-CA" sz="1200">
                <a:solidFill>
                  <a:srgbClr val="FF0000"/>
                </a:solidFill>
              </a:rPr>
              <a:t>Alberta</a:t>
            </a:r>
          </a:p>
        </p:txBody>
      </p:sp>
      <p:sp>
        <p:nvSpPr>
          <p:cNvPr id="9" name="TextBox 8">
            <a:extLst>
              <a:ext uri="{FF2B5EF4-FFF2-40B4-BE49-F238E27FC236}">
                <a16:creationId xmlns:a16="http://schemas.microsoft.com/office/drawing/2014/main" id="{5D5B4059-D72C-F5BD-BE4B-09DDDB6FE02B}"/>
              </a:ext>
            </a:extLst>
          </p:cNvPr>
          <p:cNvSpPr txBox="1"/>
          <p:nvPr/>
        </p:nvSpPr>
        <p:spPr>
          <a:xfrm>
            <a:off x="6974604" y="4596162"/>
            <a:ext cx="1064330" cy="276999"/>
          </a:xfrm>
          <a:prstGeom prst="rect">
            <a:avLst/>
          </a:prstGeom>
          <a:noFill/>
        </p:spPr>
        <p:txBody>
          <a:bodyPr wrap="none" rtlCol="0">
            <a:spAutoFit/>
          </a:bodyPr>
          <a:lstStyle/>
          <a:p>
            <a:r>
              <a:rPr lang="en-CA" sz="1200">
                <a:solidFill>
                  <a:srgbClr val="FF0000"/>
                </a:solidFill>
              </a:rPr>
              <a:t>Saskatchewan</a:t>
            </a:r>
          </a:p>
        </p:txBody>
      </p:sp>
      <p:sp>
        <p:nvSpPr>
          <p:cNvPr id="10" name="TextBox 9">
            <a:extLst>
              <a:ext uri="{FF2B5EF4-FFF2-40B4-BE49-F238E27FC236}">
                <a16:creationId xmlns:a16="http://schemas.microsoft.com/office/drawing/2014/main" id="{5B1AC3D1-095A-31BC-2724-F7D626EE880D}"/>
              </a:ext>
            </a:extLst>
          </p:cNvPr>
          <p:cNvSpPr txBox="1"/>
          <p:nvPr/>
        </p:nvSpPr>
        <p:spPr>
          <a:xfrm>
            <a:off x="6463338" y="2054708"/>
            <a:ext cx="956521" cy="461665"/>
          </a:xfrm>
          <a:prstGeom prst="rect">
            <a:avLst/>
          </a:prstGeom>
          <a:noFill/>
        </p:spPr>
        <p:txBody>
          <a:bodyPr wrap="square" rtlCol="0">
            <a:spAutoFit/>
          </a:bodyPr>
          <a:lstStyle/>
          <a:p>
            <a:r>
              <a:rPr lang="en-CA" sz="1200">
                <a:solidFill>
                  <a:srgbClr val="FF0000"/>
                </a:solidFill>
              </a:rPr>
              <a:t>Northwest Territories</a:t>
            </a:r>
          </a:p>
        </p:txBody>
      </p:sp>
      <p:sp>
        <p:nvSpPr>
          <p:cNvPr id="11" name="TextBox 10">
            <a:extLst>
              <a:ext uri="{FF2B5EF4-FFF2-40B4-BE49-F238E27FC236}">
                <a16:creationId xmlns:a16="http://schemas.microsoft.com/office/drawing/2014/main" id="{B80F866C-ABF3-0C41-0510-4704BF9C5554}"/>
              </a:ext>
            </a:extLst>
          </p:cNvPr>
          <p:cNvSpPr txBox="1"/>
          <p:nvPr/>
        </p:nvSpPr>
        <p:spPr>
          <a:xfrm>
            <a:off x="5728663" y="2400957"/>
            <a:ext cx="560346" cy="276999"/>
          </a:xfrm>
          <a:prstGeom prst="rect">
            <a:avLst/>
          </a:prstGeom>
          <a:noFill/>
        </p:spPr>
        <p:txBody>
          <a:bodyPr wrap="none" rtlCol="0">
            <a:spAutoFit/>
          </a:bodyPr>
          <a:lstStyle/>
          <a:p>
            <a:r>
              <a:rPr lang="en-CA" sz="1200">
                <a:solidFill>
                  <a:srgbClr val="FF0000"/>
                </a:solidFill>
              </a:rPr>
              <a:t>Yukon</a:t>
            </a:r>
          </a:p>
        </p:txBody>
      </p:sp>
      <p:sp>
        <p:nvSpPr>
          <p:cNvPr id="12" name="TextBox 11">
            <a:extLst>
              <a:ext uri="{FF2B5EF4-FFF2-40B4-BE49-F238E27FC236}">
                <a16:creationId xmlns:a16="http://schemas.microsoft.com/office/drawing/2014/main" id="{61572D9A-FD75-2B46-DB08-39FBD89D5CBE}"/>
              </a:ext>
            </a:extLst>
          </p:cNvPr>
          <p:cNvSpPr txBox="1"/>
          <p:nvPr/>
        </p:nvSpPr>
        <p:spPr>
          <a:xfrm>
            <a:off x="7649489" y="4802436"/>
            <a:ext cx="790729" cy="276999"/>
          </a:xfrm>
          <a:prstGeom prst="rect">
            <a:avLst/>
          </a:prstGeom>
          <a:noFill/>
        </p:spPr>
        <p:txBody>
          <a:bodyPr wrap="none" rtlCol="0">
            <a:spAutoFit/>
          </a:bodyPr>
          <a:lstStyle/>
          <a:p>
            <a:r>
              <a:rPr lang="en-CA" sz="1200">
                <a:solidFill>
                  <a:srgbClr val="FF0000"/>
                </a:solidFill>
              </a:rPr>
              <a:t>Manitoba</a:t>
            </a:r>
          </a:p>
        </p:txBody>
      </p:sp>
      <p:sp>
        <p:nvSpPr>
          <p:cNvPr id="13" name="TextBox 12">
            <a:extLst>
              <a:ext uri="{FF2B5EF4-FFF2-40B4-BE49-F238E27FC236}">
                <a16:creationId xmlns:a16="http://schemas.microsoft.com/office/drawing/2014/main" id="{8A3715DE-C12E-E52B-5BD7-8C9942BA5126}"/>
              </a:ext>
            </a:extLst>
          </p:cNvPr>
          <p:cNvSpPr txBox="1"/>
          <p:nvPr/>
        </p:nvSpPr>
        <p:spPr>
          <a:xfrm>
            <a:off x="8570667" y="4757745"/>
            <a:ext cx="659091" cy="276999"/>
          </a:xfrm>
          <a:prstGeom prst="rect">
            <a:avLst/>
          </a:prstGeom>
          <a:noFill/>
        </p:spPr>
        <p:txBody>
          <a:bodyPr wrap="none" rtlCol="0">
            <a:spAutoFit/>
          </a:bodyPr>
          <a:lstStyle/>
          <a:p>
            <a:r>
              <a:rPr lang="en-CA" sz="1200">
                <a:solidFill>
                  <a:srgbClr val="FF0000"/>
                </a:solidFill>
              </a:rPr>
              <a:t>Ontario</a:t>
            </a:r>
          </a:p>
        </p:txBody>
      </p:sp>
      <p:sp>
        <p:nvSpPr>
          <p:cNvPr id="15" name="TextBox 14">
            <a:extLst>
              <a:ext uri="{FF2B5EF4-FFF2-40B4-BE49-F238E27FC236}">
                <a16:creationId xmlns:a16="http://schemas.microsoft.com/office/drawing/2014/main" id="{40B056EE-F813-0E63-1577-C4ED7BE94C51}"/>
              </a:ext>
            </a:extLst>
          </p:cNvPr>
          <p:cNvSpPr txBox="1"/>
          <p:nvPr/>
        </p:nvSpPr>
        <p:spPr>
          <a:xfrm>
            <a:off x="10242527" y="3564977"/>
            <a:ext cx="1504255" cy="461665"/>
          </a:xfrm>
          <a:prstGeom prst="rect">
            <a:avLst/>
          </a:prstGeom>
          <a:noFill/>
        </p:spPr>
        <p:txBody>
          <a:bodyPr wrap="square" rtlCol="0">
            <a:spAutoFit/>
          </a:bodyPr>
          <a:lstStyle/>
          <a:p>
            <a:r>
              <a:rPr lang="en-CA" sz="1200">
                <a:solidFill>
                  <a:srgbClr val="FF0000"/>
                </a:solidFill>
              </a:rPr>
              <a:t>Newfoundland and Labrador</a:t>
            </a:r>
          </a:p>
        </p:txBody>
      </p:sp>
      <p:sp>
        <p:nvSpPr>
          <p:cNvPr id="16" name="TextBox 15">
            <a:extLst>
              <a:ext uri="{FF2B5EF4-FFF2-40B4-BE49-F238E27FC236}">
                <a16:creationId xmlns:a16="http://schemas.microsoft.com/office/drawing/2014/main" id="{D8C5BAD6-9A35-AFC0-DBDA-FE10F13C9859}"/>
              </a:ext>
            </a:extLst>
          </p:cNvPr>
          <p:cNvSpPr txBox="1"/>
          <p:nvPr/>
        </p:nvSpPr>
        <p:spPr>
          <a:xfrm>
            <a:off x="9494628" y="3674127"/>
            <a:ext cx="668773" cy="276999"/>
          </a:xfrm>
          <a:prstGeom prst="rect">
            <a:avLst/>
          </a:prstGeom>
          <a:noFill/>
        </p:spPr>
        <p:txBody>
          <a:bodyPr wrap="none" rtlCol="0">
            <a:spAutoFit/>
          </a:bodyPr>
          <a:lstStyle/>
          <a:p>
            <a:r>
              <a:rPr lang="en-CA" sz="1200">
                <a:solidFill>
                  <a:srgbClr val="FF0000"/>
                </a:solidFill>
              </a:rPr>
              <a:t>Quebec</a:t>
            </a:r>
          </a:p>
        </p:txBody>
      </p:sp>
      <p:sp>
        <p:nvSpPr>
          <p:cNvPr id="17" name="TextBox 16">
            <a:extLst>
              <a:ext uri="{FF2B5EF4-FFF2-40B4-BE49-F238E27FC236}">
                <a16:creationId xmlns:a16="http://schemas.microsoft.com/office/drawing/2014/main" id="{F6EB8FAA-A866-C7F9-413F-B093CF2552A6}"/>
              </a:ext>
            </a:extLst>
          </p:cNvPr>
          <p:cNvSpPr txBox="1"/>
          <p:nvPr/>
        </p:nvSpPr>
        <p:spPr>
          <a:xfrm>
            <a:off x="10064357" y="5188602"/>
            <a:ext cx="930297" cy="461665"/>
          </a:xfrm>
          <a:prstGeom prst="rect">
            <a:avLst/>
          </a:prstGeom>
          <a:noFill/>
        </p:spPr>
        <p:txBody>
          <a:bodyPr wrap="square" rtlCol="0">
            <a:spAutoFit/>
          </a:bodyPr>
          <a:lstStyle/>
          <a:p>
            <a:pPr algn="ctr"/>
            <a:r>
              <a:rPr lang="en-CA" sz="1200">
                <a:solidFill>
                  <a:srgbClr val="FF0000"/>
                </a:solidFill>
              </a:rPr>
              <a:t>New Brunswick</a:t>
            </a:r>
          </a:p>
        </p:txBody>
      </p:sp>
      <p:cxnSp>
        <p:nvCxnSpPr>
          <p:cNvPr id="19" name="Straight Arrow Connector 18">
            <a:extLst>
              <a:ext uri="{FF2B5EF4-FFF2-40B4-BE49-F238E27FC236}">
                <a16:creationId xmlns:a16="http://schemas.microsoft.com/office/drawing/2014/main" id="{80A1069F-0989-BCF9-1826-80198002D4B3}"/>
              </a:ext>
            </a:extLst>
          </p:cNvPr>
          <p:cNvCxnSpPr/>
          <p:nvPr/>
        </p:nvCxnSpPr>
        <p:spPr>
          <a:xfrm flipV="1">
            <a:off x="10620375" y="4870970"/>
            <a:ext cx="0" cy="320155"/>
          </a:xfrm>
          <a:prstGeom prst="straightConnector1">
            <a:avLst/>
          </a:prstGeom>
          <a:ln>
            <a:solidFill>
              <a:srgbClr val="FE240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1E34040-2EF8-076C-6A20-3A47022C9068}"/>
              </a:ext>
            </a:extLst>
          </p:cNvPr>
          <p:cNvSpPr txBox="1"/>
          <p:nvPr/>
        </p:nvSpPr>
        <p:spPr>
          <a:xfrm>
            <a:off x="10994654" y="5256864"/>
            <a:ext cx="930297" cy="276999"/>
          </a:xfrm>
          <a:prstGeom prst="rect">
            <a:avLst/>
          </a:prstGeom>
          <a:noFill/>
        </p:spPr>
        <p:txBody>
          <a:bodyPr wrap="square" rtlCol="0">
            <a:spAutoFit/>
          </a:bodyPr>
          <a:lstStyle/>
          <a:p>
            <a:pPr algn="ctr"/>
            <a:r>
              <a:rPr lang="en-CA" sz="1200">
                <a:solidFill>
                  <a:srgbClr val="FF0000"/>
                </a:solidFill>
              </a:rPr>
              <a:t>Nova Scotia</a:t>
            </a:r>
          </a:p>
        </p:txBody>
      </p:sp>
      <p:cxnSp>
        <p:nvCxnSpPr>
          <p:cNvPr id="21" name="Straight Arrow Connector 20">
            <a:extLst>
              <a:ext uri="{FF2B5EF4-FFF2-40B4-BE49-F238E27FC236}">
                <a16:creationId xmlns:a16="http://schemas.microsoft.com/office/drawing/2014/main" id="{A559B4C7-655E-789C-7308-D581767BFC24}"/>
              </a:ext>
            </a:extLst>
          </p:cNvPr>
          <p:cNvCxnSpPr>
            <a:cxnSpLocks/>
          </p:cNvCxnSpPr>
          <p:nvPr/>
        </p:nvCxnSpPr>
        <p:spPr>
          <a:xfrm flipH="1" flipV="1">
            <a:off x="11068050" y="5034744"/>
            <a:ext cx="139620" cy="222120"/>
          </a:xfrm>
          <a:prstGeom prst="straightConnector1">
            <a:avLst/>
          </a:prstGeom>
          <a:ln>
            <a:solidFill>
              <a:srgbClr val="FE240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1C65A31-BA75-59BB-F265-5C5F0CFC2D0B}"/>
              </a:ext>
            </a:extLst>
          </p:cNvPr>
          <p:cNvSpPr txBox="1"/>
          <p:nvPr/>
        </p:nvSpPr>
        <p:spPr>
          <a:xfrm>
            <a:off x="11459802" y="4788336"/>
            <a:ext cx="930297" cy="461665"/>
          </a:xfrm>
          <a:prstGeom prst="rect">
            <a:avLst/>
          </a:prstGeom>
          <a:noFill/>
        </p:spPr>
        <p:txBody>
          <a:bodyPr wrap="square" rtlCol="0">
            <a:spAutoFit/>
          </a:bodyPr>
          <a:lstStyle/>
          <a:p>
            <a:pPr algn="ctr"/>
            <a:r>
              <a:rPr lang="en-CA" sz="1200">
                <a:solidFill>
                  <a:srgbClr val="FF0000"/>
                </a:solidFill>
              </a:rPr>
              <a:t>Prince Edward </a:t>
            </a:r>
            <a:r>
              <a:rPr lang="en-CA" sz="1200" err="1">
                <a:solidFill>
                  <a:srgbClr val="FF0000"/>
                </a:solidFill>
              </a:rPr>
              <a:t>Isl</a:t>
            </a:r>
            <a:endParaRPr lang="en-CA" sz="1200">
              <a:solidFill>
                <a:srgbClr val="FF0000"/>
              </a:solidFill>
            </a:endParaRPr>
          </a:p>
        </p:txBody>
      </p:sp>
      <p:cxnSp>
        <p:nvCxnSpPr>
          <p:cNvPr id="28" name="Straight Arrow Connector 27">
            <a:extLst>
              <a:ext uri="{FF2B5EF4-FFF2-40B4-BE49-F238E27FC236}">
                <a16:creationId xmlns:a16="http://schemas.microsoft.com/office/drawing/2014/main" id="{CF4EFAFB-3D94-D225-F81C-9B5D67B592F5}"/>
              </a:ext>
            </a:extLst>
          </p:cNvPr>
          <p:cNvCxnSpPr>
            <a:cxnSpLocks/>
          </p:cNvCxnSpPr>
          <p:nvPr/>
        </p:nvCxnSpPr>
        <p:spPr>
          <a:xfrm flipH="1" flipV="1">
            <a:off x="11155940" y="4772278"/>
            <a:ext cx="334111" cy="79600"/>
          </a:xfrm>
          <a:prstGeom prst="straightConnector1">
            <a:avLst/>
          </a:prstGeom>
          <a:ln>
            <a:solidFill>
              <a:srgbClr val="FE240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904167"/>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373886" y="558455"/>
            <a:ext cx="3979040" cy="1760805"/>
          </a:xfrm>
        </p:spPr>
        <p:txBody>
          <a:bodyPr vert="horz" lIns="91440" tIns="45720" rIns="91440" bIns="45720" rtlCol="0" anchor="b">
            <a:normAutofit/>
          </a:bodyPr>
          <a:lstStyle/>
          <a:p>
            <a:r>
              <a:rPr lang="en-US" sz="4000" b="1" kern="1200">
                <a:solidFill>
                  <a:schemeClr val="tx1"/>
                </a:solidFill>
                <a:latin typeface="+mj-lt"/>
                <a:ea typeface="+mj-ea"/>
                <a:cs typeface="+mj-cs"/>
              </a:rPr>
              <a:t>Max Temperature Comparison</a:t>
            </a:r>
          </a:p>
        </p:txBody>
      </p:sp>
      <p:sp>
        <p:nvSpPr>
          <p:cNvPr id="3" name="TextBox 2">
            <a:extLst>
              <a:ext uri="{FF2B5EF4-FFF2-40B4-BE49-F238E27FC236}">
                <a16:creationId xmlns:a16="http://schemas.microsoft.com/office/drawing/2014/main" id="{0051E722-E712-E02F-11D5-A042940F760C}"/>
              </a:ext>
            </a:extLst>
          </p:cNvPr>
          <p:cNvSpPr txBox="1"/>
          <p:nvPr/>
        </p:nvSpPr>
        <p:spPr>
          <a:xfrm>
            <a:off x="198745" y="2557801"/>
            <a:ext cx="4649480" cy="295717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71450" indent="-171450">
              <a:lnSpc>
                <a:spcPct val="90000"/>
              </a:lnSpc>
              <a:spcAft>
                <a:spcPts val="1000"/>
              </a:spcAft>
              <a:buFont typeface="Arial" panose="020B0604020202020204" pitchFamily="34" charset="0"/>
              <a:buChar char="•"/>
            </a:pPr>
            <a:r>
              <a:rPr lang="en-US" sz="2000">
                <a:ea typeface="+mn-lt"/>
                <a:cs typeface="+mn-lt"/>
              </a:rPr>
              <a:t>Plots show comparison of max monthly temperature for top 3 and bottom 3 province </a:t>
            </a:r>
            <a:r>
              <a:rPr lang="en-US" sz="2000" err="1">
                <a:ea typeface="+mn-lt"/>
                <a:cs typeface="+mn-lt"/>
              </a:rPr>
              <a:t>wrt</a:t>
            </a:r>
            <a:r>
              <a:rPr lang="en-US" sz="2000">
                <a:ea typeface="+mn-lt"/>
                <a:cs typeface="+mn-lt"/>
              </a:rPr>
              <a:t> number of wildfire occurrence</a:t>
            </a:r>
          </a:p>
          <a:p>
            <a:pPr marL="171450" indent="-171450">
              <a:lnSpc>
                <a:spcPct val="90000"/>
              </a:lnSpc>
              <a:spcAft>
                <a:spcPts val="1000"/>
              </a:spcAft>
              <a:buFont typeface="Arial" panose="020B0604020202020204" pitchFamily="34" charset="0"/>
              <a:buChar char="•"/>
            </a:pPr>
            <a:r>
              <a:rPr lang="en-US" sz="2000">
                <a:ea typeface="+mn-lt"/>
                <a:cs typeface="+mn-lt"/>
              </a:rPr>
              <a:t>This covers only spring to summer times only</a:t>
            </a:r>
          </a:p>
          <a:p>
            <a:pPr marL="171450" indent="-171450">
              <a:lnSpc>
                <a:spcPct val="90000"/>
              </a:lnSpc>
              <a:spcAft>
                <a:spcPts val="1000"/>
              </a:spcAft>
              <a:buFont typeface="Arial" panose="020B0604020202020204" pitchFamily="34" charset="0"/>
              <a:buChar char="•"/>
            </a:pPr>
            <a:r>
              <a:rPr lang="en-US" sz="2000">
                <a:ea typeface="+mn-lt"/>
                <a:cs typeface="+mn-lt"/>
              </a:rPr>
              <a:t>Average month-by-month temperature higher in the top 3 provinces compare to that from the bottom 3 provinces</a:t>
            </a:r>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E64CEA5-93EE-443B-9AEB-7DC0BC9E48F2}" type="datetime1">
              <a:rPr lang="en-US" smtClean="0"/>
              <a:pPr>
                <a:spcAft>
                  <a:spcPts val="600"/>
                </a:spcAft>
              </a:pPr>
              <a:t>8/1/2023</a:t>
            </a:fld>
            <a:endParaRPr lang="en-US"/>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B91238-5EA7-49C3-80C3-B69586A475BC}" type="slidenum">
              <a:rPr lang="en-US" smtClean="0"/>
              <a:pPr>
                <a:spcAft>
                  <a:spcPts val="600"/>
                </a:spcAft>
              </a:pPr>
              <a:t>17</a:t>
            </a:fld>
            <a:endParaRPr lang="en-US"/>
          </a:p>
        </p:txBody>
      </p:sp>
      <p:pic>
        <p:nvPicPr>
          <p:cNvPr id="5" name="Picture 2">
            <a:extLst>
              <a:ext uri="{FF2B5EF4-FFF2-40B4-BE49-F238E27FC236}">
                <a16:creationId xmlns:a16="http://schemas.microsoft.com/office/drawing/2014/main" id="{EE6E1218-62B3-B406-CD3B-4508782AA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3949" y="262813"/>
            <a:ext cx="7059307" cy="2489912"/>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pic>
        <p:nvPicPr>
          <p:cNvPr id="6" name="Picture 6" descr="image">
            <a:extLst>
              <a:ext uri="{FF2B5EF4-FFF2-40B4-BE49-F238E27FC236}">
                <a16:creationId xmlns:a16="http://schemas.microsoft.com/office/drawing/2014/main" id="{D143747F-D4E5-F6D4-9D02-DD590269ED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49" y="3175796"/>
            <a:ext cx="7059308" cy="2500311"/>
          </a:xfrm>
          <a:prstGeom prst="rect">
            <a:avLst/>
          </a:prstGeom>
          <a:noFill/>
          <a:ln>
            <a:solidFill>
              <a:srgbClr val="92D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770599"/>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4724A1A0-87C3-D917-70DA-ACA6224DB7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9"/>
          <a:stretch/>
        </p:blipFill>
        <p:spPr bwMode="auto">
          <a:xfrm>
            <a:off x="4933947" y="262814"/>
            <a:ext cx="7059308" cy="2489911"/>
          </a:xfrm>
          <a:prstGeom prst="rect">
            <a:avLst/>
          </a:prstGeom>
          <a:noFill/>
          <a:extLst>
            <a:ext uri="{909E8E84-426E-40DD-AFC4-6F175D3DCCD1}">
              <a14:hiddenFill xmlns:a14="http://schemas.microsoft.com/office/drawing/2010/main">
                <a:solidFill>
                  <a:srgbClr val="FFFFFF"/>
                </a:solidFill>
              </a14:hiddenFill>
            </a:ext>
          </a:extLst>
        </p:spPr>
      </p:pic>
      <p:sp useBgFill="1">
        <p:nvSpPr>
          <p:cNvPr id="19" name="Rectangle 18">
            <a:extLst>
              <a:ext uri="{FF2B5EF4-FFF2-40B4-BE49-F238E27FC236}">
                <a16:creationId xmlns:a16="http://schemas.microsoft.com/office/drawing/2014/main" id="{CEF6118E-44FB-4509-B4D9-129052E4C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373886" y="558455"/>
            <a:ext cx="3979040" cy="1760805"/>
          </a:xfrm>
        </p:spPr>
        <p:txBody>
          <a:bodyPr vert="horz" lIns="91440" tIns="45720" rIns="91440" bIns="45720" rtlCol="0" anchor="b">
            <a:normAutofit/>
          </a:bodyPr>
          <a:lstStyle/>
          <a:p>
            <a:r>
              <a:rPr lang="en-US" sz="4000" b="1" kern="1200">
                <a:solidFill>
                  <a:schemeClr val="tx1"/>
                </a:solidFill>
                <a:latin typeface="+mj-lt"/>
                <a:ea typeface="+mj-ea"/>
                <a:cs typeface="+mj-cs"/>
              </a:rPr>
              <a:t>Precipitation Comparison</a:t>
            </a:r>
          </a:p>
        </p:txBody>
      </p:sp>
      <p:sp>
        <p:nvSpPr>
          <p:cNvPr id="3" name="TextBox 2">
            <a:extLst>
              <a:ext uri="{FF2B5EF4-FFF2-40B4-BE49-F238E27FC236}">
                <a16:creationId xmlns:a16="http://schemas.microsoft.com/office/drawing/2014/main" id="{0051E722-E712-E02F-11D5-A042940F760C}"/>
              </a:ext>
            </a:extLst>
          </p:cNvPr>
          <p:cNvSpPr txBox="1"/>
          <p:nvPr/>
        </p:nvSpPr>
        <p:spPr>
          <a:xfrm>
            <a:off x="198745" y="2557800"/>
            <a:ext cx="4649480" cy="34429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lnSpcReduction="10000"/>
          </a:bodyPr>
          <a:lstStyle/>
          <a:p>
            <a:pPr marL="171450" indent="-171450">
              <a:lnSpc>
                <a:spcPct val="90000"/>
              </a:lnSpc>
              <a:spcAft>
                <a:spcPts val="1000"/>
              </a:spcAft>
              <a:buFont typeface="Arial" panose="020B0604020202020204" pitchFamily="34" charset="0"/>
              <a:buChar char="•"/>
            </a:pPr>
            <a:r>
              <a:rPr lang="en-US" sz="2000">
                <a:ea typeface="+mn-lt"/>
                <a:cs typeface="+mn-lt"/>
              </a:rPr>
              <a:t>Plots show comparison of total precipitation per month for top 3 and bottom 3 province </a:t>
            </a:r>
            <a:r>
              <a:rPr lang="en-US" sz="2000" err="1">
                <a:ea typeface="+mn-lt"/>
                <a:cs typeface="+mn-lt"/>
              </a:rPr>
              <a:t>wrt</a:t>
            </a:r>
            <a:r>
              <a:rPr lang="en-US" sz="2000">
                <a:ea typeface="+mn-lt"/>
                <a:cs typeface="+mn-lt"/>
              </a:rPr>
              <a:t> number of wildfire occurrence</a:t>
            </a:r>
          </a:p>
          <a:p>
            <a:pPr marL="171450" indent="-171450">
              <a:lnSpc>
                <a:spcPct val="90000"/>
              </a:lnSpc>
              <a:spcAft>
                <a:spcPts val="1000"/>
              </a:spcAft>
              <a:buFont typeface="Arial" panose="020B0604020202020204" pitchFamily="34" charset="0"/>
              <a:buChar char="•"/>
            </a:pPr>
            <a:r>
              <a:rPr lang="en-US" sz="2000">
                <a:ea typeface="+mn-lt"/>
                <a:cs typeface="+mn-lt"/>
              </a:rPr>
              <a:t>Precipitation is a measure of total liquid that percolate into the soil </a:t>
            </a:r>
          </a:p>
          <a:p>
            <a:pPr marL="171450" indent="-171450">
              <a:lnSpc>
                <a:spcPct val="90000"/>
              </a:lnSpc>
              <a:spcAft>
                <a:spcPts val="1000"/>
              </a:spcAft>
              <a:buFont typeface="Arial" panose="020B0604020202020204" pitchFamily="34" charset="0"/>
              <a:buChar char="•"/>
            </a:pPr>
            <a:r>
              <a:rPr lang="en-US" sz="2000">
                <a:ea typeface="+mn-lt"/>
                <a:cs typeface="+mn-lt"/>
              </a:rPr>
              <a:t>This covers only spring to summer times only</a:t>
            </a:r>
          </a:p>
          <a:p>
            <a:pPr marL="171450" indent="-171450">
              <a:lnSpc>
                <a:spcPct val="90000"/>
              </a:lnSpc>
              <a:spcAft>
                <a:spcPts val="1000"/>
              </a:spcAft>
              <a:buFont typeface="Arial" panose="020B0604020202020204" pitchFamily="34" charset="0"/>
              <a:buChar char="•"/>
            </a:pPr>
            <a:r>
              <a:rPr lang="en-US" sz="2000">
                <a:ea typeface="+mn-lt"/>
                <a:cs typeface="+mn-lt"/>
              </a:rPr>
              <a:t>There seems to be more frequent precipitation in the bottom 3 than in the top 3 provinces</a:t>
            </a:r>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E64CEA5-93EE-443B-9AEB-7DC0BC9E48F2}" type="datetime1">
              <a:rPr lang="en-US" smtClean="0"/>
              <a:pPr>
                <a:spcAft>
                  <a:spcPts val="600"/>
                </a:spcAft>
              </a:pPr>
              <a:t>8/1/2023</a:t>
            </a:fld>
            <a:endParaRPr lang="en-US"/>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B91238-5EA7-49C3-80C3-B69586A475BC}" type="slidenum">
              <a:rPr lang="en-US" smtClean="0"/>
              <a:pPr>
                <a:spcAft>
                  <a:spcPts val="600"/>
                </a:spcAft>
              </a:pPr>
              <a:t>18</a:t>
            </a:fld>
            <a:endParaRPr lang="en-US"/>
          </a:p>
        </p:txBody>
      </p:sp>
      <p:pic>
        <p:nvPicPr>
          <p:cNvPr id="1028" name="Picture 4" descr="image">
            <a:extLst>
              <a:ext uri="{FF2B5EF4-FFF2-40B4-BE49-F238E27FC236}">
                <a16:creationId xmlns:a16="http://schemas.microsoft.com/office/drawing/2014/main" id="{7574FBED-244F-18A6-773F-9EA7EFB0EC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9"/>
          <a:stretch/>
        </p:blipFill>
        <p:spPr bwMode="auto">
          <a:xfrm>
            <a:off x="4933947" y="262814"/>
            <a:ext cx="7059308" cy="2756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a:extLst>
              <a:ext uri="{FF2B5EF4-FFF2-40B4-BE49-F238E27FC236}">
                <a16:creationId xmlns:a16="http://schemas.microsoft.com/office/drawing/2014/main" id="{E7ED9795-615A-226D-CA4D-15CAA4510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3947" y="3304382"/>
            <a:ext cx="7059308" cy="278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627720"/>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b="1" kern="1200">
                <a:solidFill>
                  <a:schemeClr val="tx1"/>
                </a:solidFill>
                <a:latin typeface="+mn-lt"/>
                <a:ea typeface="+mj-ea"/>
                <a:cs typeface="+mj-cs"/>
              </a:rPr>
              <a:t>Wildfire Predictive Model </a:t>
            </a:r>
          </a:p>
        </p:txBody>
      </p:sp>
      <p:sp>
        <p:nvSpPr>
          <p:cNvPr id="31" name="Rectangle 3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a:xfrm>
            <a:off x="411479" y="6356350"/>
            <a:ext cx="1417321"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2E64CEA5-93EE-443B-9AEB-7DC0BC9E48F2}" type="datetime1">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8/1/2023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a:xfrm>
            <a:off x="1828800" y="6356350"/>
            <a:ext cx="3025834"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BDB91238-5EA7-49C3-80C3-B69586A475BC}"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57C6792-D7F5-4B02-08A4-AC95FED298D3}"/>
              </a:ext>
            </a:extLst>
          </p:cNvPr>
          <p:cNvPicPr>
            <a:picLocks noChangeAspect="1"/>
          </p:cNvPicPr>
          <p:nvPr/>
        </p:nvPicPr>
        <p:blipFill>
          <a:blip r:embed="rId2"/>
          <a:stretch>
            <a:fillRect/>
          </a:stretch>
        </p:blipFill>
        <p:spPr>
          <a:xfrm>
            <a:off x="4200524" y="670173"/>
            <a:ext cx="7880080" cy="4201908"/>
          </a:xfrm>
          <a:prstGeom prst="rect">
            <a:avLst/>
          </a:prstGeom>
        </p:spPr>
      </p:pic>
      <p:sp>
        <p:nvSpPr>
          <p:cNvPr id="6" name="TextBox 5">
            <a:extLst>
              <a:ext uri="{FF2B5EF4-FFF2-40B4-BE49-F238E27FC236}">
                <a16:creationId xmlns:a16="http://schemas.microsoft.com/office/drawing/2014/main" id="{92DD47D6-4F3C-53DA-DD17-EA9163B15825}"/>
              </a:ext>
            </a:extLst>
          </p:cNvPr>
          <p:cNvSpPr txBox="1"/>
          <p:nvPr/>
        </p:nvSpPr>
        <p:spPr>
          <a:xfrm>
            <a:off x="8653887" y="5367542"/>
            <a:ext cx="3510067" cy="360996"/>
          </a:xfrm>
          <a:prstGeom prst="rect">
            <a:avLst/>
          </a:prstGeom>
          <a:noFill/>
        </p:spPr>
        <p:txBody>
          <a:bodyPr wrap="square" rtlCol="0">
            <a:spAutoFit/>
          </a:bodyPr>
          <a:lstStyle/>
          <a:p>
            <a:pPr defTabSz="886968">
              <a:spcAft>
                <a:spcPts val="600"/>
              </a:spcAft>
            </a:pPr>
            <a:r>
              <a:rPr lang="en-US" sz="1746" b="1" kern="1200">
                <a:solidFill>
                  <a:schemeClr val="tx1"/>
                </a:solidFill>
                <a:latin typeface="+mn-lt"/>
                <a:ea typeface="+mn-ea"/>
                <a:cs typeface="+mn-cs"/>
              </a:rPr>
              <a:t>Overall Misclassification Rate: 20%</a:t>
            </a:r>
            <a:endParaRPr lang="en-CA" b="1"/>
          </a:p>
        </p:txBody>
      </p:sp>
      <p:sp>
        <p:nvSpPr>
          <p:cNvPr id="9" name="TextBox 8">
            <a:extLst>
              <a:ext uri="{FF2B5EF4-FFF2-40B4-BE49-F238E27FC236}">
                <a16:creationId xmlns:a16="http://schemas.microsoft.com/office/drawing/2014/main" id="{9FDAD763-644A-C5BD-6A05-75FA84D58E90}"/>
              </a:ext>
            </a:extLst>
          </p:cNvPr>
          <p:cNvSpPr txBox="1"/>
          <p:nvPr/>
        </p:nvSpPr>
        <p:spPr>
          <a:xfrm>
            <a:off x="411479" y="2400532"/>
            <a:ext cx="4732021" cy="3716402"/>
          </a:xfrm>
          <a:prstGeom prst="rect">
            <a:avLst/>
          </a:prstGeom>
          <a:noFill/>
        </p:spPr>
        <p:txBody>
          <a:bodyPr wrap="square" lIns="91440" tIns="45720" rIns="91440" bIns="45720" rtlCol="0" anchor="t">
            <a:spAutoFit/>
          </a:bodyPr>
          <a:lstStyle/>
          <a:p>
            <a:pPr marL="285750" indent="-285750" defTabSz="886968">
              <a:spcAft>
                <a:spcPts val="1500"/>
              </a:spcAft>
              <a:buFont typeface="Arial" panose="020B0604020202020204" pitchFamily="34" charset="0"/>
              <a:buChar char="•"/>
            </a:pPr>
            <a:r>
              <a:rPr lang="en-US" kern="1200">
                <a:latin typeface="+mn-lt"/>
                <a:ea typeface="+mn-ea"/>
                <a:cs typeface="+mn-cs"/>
              </a:rPr>
              <a:t>Predictive model evaluated with decision tree classification model</a:t>
            </a:r>
            <a:endParaRPr lang="en-US" kern="1200">
              <a:latin typeface="+mn-lt"/>
              <a:cs typeface="Calibri"/>
            </a:endParaRPr>
          </a:p>
          <a:p>
            <a:pPr marL="285750" indent="-285750" defTabSz="886968">
              <a:spcAft>
                <a:spcPts val="1500"/>
              </a:spcAft>
              <a:buFont typeface="Arial" panose="020B0604020202020204" pitchFamily="34" charset="0"/>
              <a:buChar char="•"/>
            </a:pPr>
            <a:r>
              <a:rPr lang="en-US" b="1" kern="1200">
                <a:latin typeface="+mn-lt"/>
                <a:ea typeface="+mn-ea"/>
                <a:cs typeface="+mn-cs"/>
              </a:rPr>
              <a:t>NDVI</a:t>
            </a:r>
            <a:r>
              <a:rPr lang="en-US" kern="1200">
                <a:latin typeface="+mn-lt"/>
                <a:ea typeface="+mn-ea"/>
                <a:cs typeface="+mn-cs"/>
              </a:rPr>
              <a:t> – </a:t>
            </a:r>
            <a:r>
              <a:rPr lang="en-CA"/>
              <a:t>Normalized Difference Vegetation Index. It</a:t>
            </a:r>
            <a:r>
              <a:rPr lang="en-US"/>
              <a:t> is an index of a crop's photosynthetic activity "greenness“</a:t>
            </a:r>
            <a:endParaRPr lang="en-US">
              <a:cs typeface="Calibri"/>
            </a:endParaRPr>
          </a:p>
          <a:p>
            <a:pPr marL="285750" indent="-285750" defTabSz="886968">
              <a:spcAft>
                <a:spcPts val="1500"/>
              </a:spcAft>
              <a:buFont typeface="Arial" panose="020B0604020202020204" pitchFamily="34" charset="0"/>
              <a:buChar char="•"/>
            </a:pPr>
            <a:r>
              <a:rPr lang="en-US" b="1" kern="1200">
                <a:latin typeface="+mn-lt"/>
                <a:ea typeface="+mn-ea"/>
                <a:cs typeface="+mn-cs"/>
              </a:rPr>
              <a:t>LST </a:t>
            </a:r>
            <a:r>
              <a:rPr lang="en-US" kern="1200">
                <a:latin typeface="+mn-lt"/>
                <a:ea typeface="+mn-ea"/>
                <a:cs typeface="+mn-cs"/>
              </a:rPr>
              <a:t>– </a:t>
            </a:r>
            <a:r>
              <a:rPr lang="en-US"/>
              <a:t>Land Surface Temperature (</a:t>
            </a:r>
            <a:r>
              <a:rPr lang="en-US" baseline="30000" err="1"/>
              <a:t>o</a:t>
            </a:r>
            <a:r>
              <a:rPr lang="en-US" err="1"/>
              <a:t>C</a:t>
            </a:r>
            <a:r>
              <a:rPr lang="en-US"/>
              <a:t>). It is the combination of vegetation and bare soil temperatures and is used to detect water-stressed crops </a:t>
            </a:r>
            <a:endParaRPr lang="en-CA"/>
          </a:p>
          <a:p>
            <a:pPr marL="285750" indent="-285750" defTabSz="886968">
              <a:spcAft>
                <a:spcPts val="1500"/>
              </a:spcAft>
              <a:buFont typeface="Arial" panose="020B0604020202020204" pitchFamily="34" charset="0"/>
              <a:buChar char="•"/>
            </a:pPr>
            <a:r>
              <a:rPr lang="en-CA" b="1" kern="1200">
                <a:latin typeface="+mn-lt"/>
                <a:ea typeface="+mn-ea"/>
                <a:cs typeface="+mn-cs"/>
              </a:rPr>
              <a:t>BURNED_AREA</a:t>
            </a:r>
            <a:r>
              <a:rPr lang="en-CA" kern="1200">
                <a:latin typeface="+mn-lt"/>
                <a:ea typeface="+mn-ea"/>
                <a:cs typeface="+mn-cs"/>
              </a:rPr>
              <a:t> – </a:t>
            </a:r>
            <a:r>
              <a:rPr lang="en-CA"/>
              <a:t>in km, estimated based on areas with thermal anomalies</a:t>
            </a:r>
            <a:endParaRPr lang="en-CA">
              <a:cs typeface="Calibri"/>
            </a:endParaRPr>
          </a:p>
        </p:txBody>
      </p:sp>
      <p:pic>
        <p:nvPicPr>
          <p:cNvPr id="5122" name="Picture 2" descr="image">
            <a:extLst>
              <a:ext uri="{FF2B5EF4-FFF2-40B4-BE49-F238E27FC236}">
                <a16:creationId xmlns:a16="http://schemas.microsoft.com/office/drawing/2014/main" id="{651A2989-6A90-7DA0-93AE-7CCF7D560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975" y="4058753"/>
            <a:ext cx="3000376" cy="94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209690"/>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58F6C35-7335-3552-DD6C-FF8AB0696818}"/>
              </a:ext>
            </a:extLst>
          </p:cNvPr>
          <p:cNvGraphicFramePr>
            <a:graphicFrameLocks noGrp="1"/>
          </p:cNvGraphicFramePr>
          <p:nvPr>
            <p:ph idx="1"/>
          </p:nvPr>
        </p:nvGraphicFramePr>
        <p:xfrm>
          <a:off x="305309" y="980782"/>
          <a:ext cx="11294608" cy="550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825FFEB-B5EC-725D-3511-F9C1B95BC40C}"/>
              </a:ext>
            </a:extLst>
          </p:cNvPr>
          <p:cNvSpPr txBox="1"/>
          <p:nvPr/>
        </p:nvSpPr>
        <p:spPr>
          <a:xfrm>
            <a:off x="9488921" y="4086051"/>
            <a:ext cx="2397770" cy="861774"/>
          </a:xfrm>
          <a:prstGeom prst="rect">
            <a:avLst/>
          </a:prstGeom>
          <a:noFill/>
        </p:spPr>
        <p:txBody>
          <a:bodyPr wrap="square" rtlCol="0">
            <a:spAutoFit/>
          </a:bodyPr>
          <a:lstStyle/>
          <a:p>
            <a:r>
              <a:rPr lang="en-US" sz="1600" b="1"/>
              <a:t>Predictive model, Summary and next step</a:t>
            </a:r>
          </a:p>
          <a:p>
            <a:endParaRPr lang="en-NG"/>
          </a:p>
        </p:txBody>
      </p:sp>
      <p:sp>
        <p:nvSpPr>
          <p:cNvPr id="7" name="TextBox 6">
            <a:extLst>
              <a:ext uri="{FF2B5EF4-FFF2-40B4-BE49-F238E27FC236}">
                <a16:creationId xmlns:a16="http://schemas.microsoft.com/office/drawing/2014/main" id="{39019505-C9F4-54E7-A1B9-662260CA090C}"/>
              </a:ext>
            </a:extLst>
          </p:cNvPr>
          <p:cNvSpPr txBox="1"/>
          <p:nvPr/>
        </p:nvSpPr>
        <p:spPr>
          <a:xfrm>
            <a:off x="6377982" y="4670827"/>
            <a:ext cx="2470744" cy="584775"/>
          </a:xfrm>
          <a:prstGeom prst="rect">
            <a:avLst/>
          </a:prstGeom>
          <a:noFill/>
        </p:spPr>
        <p:txBody>
          <a:bodyPr wrap="square" rtlCol="0">
            <a:spAutoFit/>
          </a:bodyPr>
          <a:lstStyle/>
          <a:p>
            <a:r>
              <a:rPr lang="en-US" sz="1600" b="1"/>
              <a:t>Factors Driving Wildfire Spread</a:t>
            </a:r>
            <a:endParaRPr lang="en-NG" sz="1600"/>
          </a:p>
        </p:txBody>
      </p:sp>
      <p:sp>
        <p:nvSpPr>
          <p:cNvPr id="8" name="TextBox 7">
            <a:extLst>
              <a:ext uri="{FF2B5EF4-FFF2-40B4-BE49-F238E27FC236}">
                <a16:creationId xmlns:a16="http://schemas.microsoft.com/office/drawing/2014/main" id="{22ED9C83-9949-C7E3-1DC1-9019B31DD6BD}"/>
              </a:ext>
            </a:extLst>
          </p:cNvPr>
          <p:cNvSpPr txBox="1"/>
          <p:nvPr/>
        </p:nvSpPr>
        <p:spPr>
          <a:xfrm>
            <a:off x="3353055" y="4058000"/>
            <a:ext cx="2657220" cy="338554"/>
          </a:xfrm>
          <a:prstGeom prst="rect">
            <a:avLst/>
          </a:prstGeom>
          <a:noFill/>
        </p:spPr>
        <p:txBody>
          <a:bodyPr wrap="square" rtlCol="0">
            <a:spAutoFit/>
          </a:bodyPr>
          <a:lstStyle/>
          <a:p>
            <a:r>
              <a:rPr lang="en-US" sz="1600" b="1"/>
              <a:t>Exploratory Data Analysis</a:t>
            </a:r>
          </a:p>
        </p:txBody>
      </p:sp>
      <p:sp>
        <p:nvSpPr>
          <p:cNvPr id="2" name="TextBox 1">
            <a:extLst>
              <a:ext uri="{FF2B5EF4-FFF2-40B4-BE49-F238E27FC236}">
                <a16:creationId xmlns:a16="http://schemas.microsoft.com/office/drawing/2014/main" id="{A8C3D2E7-681C-21CA-D78E-69DD2F3543D3}"/>
              </a:ext>
            </a:extLst>
          </p:cNvPr>
          <p:cNvSpPr txBox="1"/>
          <p:nvPr/>
        </p:nvSpPr>
        <p:spPr>
          <a:xfrm>
            <a:off x="995082" y="376518"/>
            <a:ext cx="10358718" cy="553998"/>
          </a:xfrm>
          <a:prstGeom prst="rect">
            <a:avLst/>
          </a:prstGeom>
          <a:noFill/>
        </p:spPr>
        <p:txBody>
          <a:bodyPr wrap="square" rtlCol="0">
            <a:spAutoFit/>
          </a:bodyPr>
          <a:lstStyle/>
          <a:p>
            <a:pPr algn="ctr"/>
            <a:r>
              <a:rPr lang="en-US" sz="3000" b="1"/>
              <a:t>PROJECT TEAM</a:t>
            </a:r>
            <a:endParaRPr lang="en-US" sz="3000"/>
          </a:p>
        </p:txBody>
      </p:sp>
      <p:sp>
        <p:nvSpPr>
          <p:cNvPr id="10" name="TextBox 9">
            <a:extLst>
              <a:ext uri="{FF2B5EF4-FFF2-40B4-BE49-F238E27FC236}">
                <a16:creationId xmlns:a16="http://schemas.microsoft.com/office/drawing/2014/main" id="{A3722B2A-8412-6EC7-39D1-61F6471EF7D7}"/>
              </a:ext>
            </a:extLst>
          </p:cNvPr>
          <p:cNvSpPr txBox="1"/>
          <p:nvPr/>
        </p:nvSpPr>
        <p:spPr>
          <a:xfrm>
            <a:off x="304683" y="4188619"/>
            <a:ext cx="2895600" cy="646331"/>
          </a:xfrm>
          <a:prstGeom prst="rect">
            <a:avLst/>
          </a:prstGeom>
          <a:noFill/>
        </p:spPr>
        <p:txBody>
          <a:bodyPr wrap="square" rtlCol="0">
            <a:spAutoFit/>
          </a:bodyPr>
          <a:lstStyle/>
          <a:p>
            <a:r>
              <a:rPr lang="en-US" sz="1800" b="1"/>
              <a:t>Project Background, Dataset and Workflow</a:t>
            </a:r>
          </a:p>
        </p:txBody>
      </p:sp>
      <p:pic>
        <p:nvPicPr>
          <p:cNvPr id="5" name="Picture 4">
            <a:extLst>
              <a:ext uri="{FF2B5EF4-FFF2-40B4-BE49-F238E27FC236}">
                <a16:creationId xmlns:a16="http://schemas.microsoft.com/office/drawing/2014/main" id="{345A03D0-6D4D-CAE8-3495-A2B261C82A69}"/>
              </a:ext>
            </a:extLst>
          </p:cNvPr>
          <p:cNvPicPr>
            <a:picLocks noChangeAspect="1"/>
          </p:cNvPicPr>
          <p:nvPr/>
        </p:nvPicPr>
        <p:blipFill rotWithShape="1">
          <a:blip r:embed="rId7"/>
          <a:srcRect l="1720" t="1002" r="-1720" b="6914"/>
          <a:stretch/>
        </p:blipFill>
        <p:spPr>
          <a:xfrm>
            <a:off x="6377982" y="1878312"/>
            <a:ext cx="2180790" cy="2627013"/>
          </a:xfrm>
          <a:prstGeom prst="rect">
            <a:avLst/>
          </a:prstGeom>
        </p:spPr>
      </p:pic>
      <p:pic>
        <p:nvPicPr>
          <p:cNvPr id="3074" name="Picture 2">
            <a:extLst>
              <a:ext uri="{FF2B5EF4-FFF2-40B4-BE49-F238E27FC236}">
                <a16:creationId xmlns:a16="http://schemas.microsoft.com/office/drawing/2014/main" id="{36CF0323-1350-F66B-2459-5955EF212DC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5519" b="44101"/>
          <a:stretch/>
        </p:blipFill>
        <p:spPr bwMode="auto">
          <a:xfrm>
            <a:off x="9315883" y="1971675"/>
            <a:ext cx="2180791" cy="1895475"/>
          </a:xfrm>
          <a:prstGeom prst="rect">
            <a:avLst/>
          </a:prstGeom>
          <a:noFill/>
          <a:extLst>
            <a:ext uri="{909E8E84-426E-40DD-AFC4-6F175D3DCCD1}">
              <a14:hiddenFill xmlns:a14="http://schemas.microsoft.com/office/drawing/2010/main">
                <a:solidFill>
                  <a:srgbClr val="FFFFFF"/>
                </a:solidFill>
              </a14:hiddenFill>
            </a:ext>
          </a:extLst>
        </p:spPr>
      </p:pic>
      <p:pic>
        <p:nvPicPr>
          <p:cNvPr id="3356" name="Picture 3356" descr="A person wearing a head scarf&#10;&#10;Description automatically generated">
            <a:extLst>
              <a:ext uri="{FF2B5EF4-FFF2-40B4-BE49-F238E27FC236}">
                <a16:creationId xmlns:a16="http://schemas.microsoft.com/office/drawing/2014/main" id="{351C34F1-8002-0DEE-A23E-7AC351B8F3D2}"/>
              </a:ext>
            </a:extLst>
          </p:cNvPr>
          <p:cNvPicPr>
            <a:picLocks noChangeAspect="1"/>
          </p:cNvPicPr>
          <p:nvPr/>
        </p:nvPicPr>
        <p:blipFill>
          <a:blip r:embed="rId9"/>
          <a:stretch>
            <a:fillRect/>
          </a:stretch>
        </p:blipFill>
        <p:spPr>
          <a:xfrm>
            <a:off x="463898" y="1875174"/>
            <a:ext cx="2227387" cy="2210454"/>
          </a:xfrm>
          <a:prstGeom prst="rect">
            <a:avLst/>
          </a:prstGeom>
        </p:spPr>
      </p:pic>
    </p:spTree>
    <p:extLst>
      <p:ext uri="{BB962C8B-B14F-4D97-AF65-F5344CB8AC3E}">
        <p14:creationId xmlns:p14="http://schemas.microsoft.com/office/powerpoint/2010/main" val="227355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838200" y="356375"/>
            <a:ext cx="10515600" cy="698029"/>
          </a:xfrm>
        </p:spPr>
        <p:txBody>
          <a:bodyPr>
            <a:normAutofit/>
          </a:bodyPr>
          <a:lstStyle/>
          <a:p>
            <a:r>
              <a:rPr lang="en-US" sz="3400" b="1">
                <a:latin typeface="+mn-lt"/>
              </a:rPr>
              <a:t>Summary and Next Steps</a:t>
            </a:r>
            <a:endParaRPr lang="en-CA" sz="3400" b="1">
              <a:latin typeface="+mn-lt"/>
            </a:endParaRPr>
          </a:p>
        </p:txBody>
      </p:sp>
      <p:sp>
        <p:nvSpPr>
          <p:cNvPr id="3" name="Date Placeholder 2">
            <a:extLst>
              <a:ext uri="{FF2B5EF4-FFF2-40B4-BE49-F238E27FC236}">
                <a16:creationId xmlns:a16="http://schemas.microsoft.com/office/drawing/2014/main" id="{BEB8B15D-242B-24E7-7BE1-F95B22A0398F}"/>
              </a:ext>
            </a:extLst>
          </p:cNvPr>
          <p:cNvSpPr>
            <a:spLocks noGrp="1"/>
          </p:cNvSpPr>
          <p:nvPr>
            <p:ph type="dt" sz="half" idx="10"/>
          </p:nvPr>
        </p:nvSpPr>
        <p:spPr/>
        <p:txBody>
          <a:bodyPr/>
          <a:lstStyle/>
          <a:p>
            <a:fld id="{C97E7B6A-7C45-4CEF-A714-8938760DA133}" type="datetime1">
              <a:rPr lang="en-CA" smtClean="0"/>
              <a:t>2023-08-01</a:t>
            </a:fld>
            <a:endParaRPr lang="en-CA"/>
          </a:p>
        </p:txBody>
      </p:sp>
      <p:sp>
        <p:nvSpPr>
          <p:cNvPr id="4" name="Footer Placeholder 3">
            <a:extLst>
              <a:ext uri="{FF2B5EF4-FFF2-40B4-BE49-F238E27FC236}">
                <a16:creationId xmlns:a16="http://schemas.microsoft.com/office/drawing/2014/main" id="{FD424AB1-0697-AA28-3635-FA21D660CD45}"/>
              </a:ext>
            </a:extLst>
          </p:cNvPr>
          <p:cNvSpPr>
            <a:spLocks noGrp="1"/>
          </p:cNvSpPr>
          <p:nvPr>
            <p:ph type="ftr" sz="quarter" idx="11"/>
          </p:nvPr>
        </p:nvSpPr>
        <p:spPr/>
        <p:txBody>
          <a:bodyPr/>
          <a:lstStyle/>
          <a:p>
            <a:r>
              <a:rPr lang="en-CA"/>
              <a:t>Group 5</a:t>
            </a:r>
          </a:p>
        </p:txBody>
      </p:sp>
      <p:sp>
        <p:nvSpPr>
          <p:cNvPr id="5" name="Slide Number Placeholder 4">
            <a:extLst>
              <a:ext uri="{FF2B5EF4-FFF2-40B4-BE49-F238E27FC236}">
                <a16:creationId xmlns:a16="http://schemas.microsoft.com/office/drawing/2014/main" id="{7BCC682D-B4DF-EE44-AE44-C807FB1CC4F0}"/>
              </a:ext>
            </a:extLst>
          </p:cNvPr>
          <p:cNvSpPr>
            <a:spLocks noGrp="1"/>
          </p:cNvSpPr>
          <p:nvPr>
            <p:ph type="sldNum" sz="quarter" idx="12"/>
          </p:nvPr>
        </p:nvSpPr>
        <p:spPr/>
        <p:txBody>
          <a:bodyPr/>
          <a:lstStyle/>
          <a:p>
            <a:fld id="{BDB91238-5EA7-49C3-80C3-B69586A475BC}" type="slidenum">
              <a:rPr lang="en-CA" smtClean="0"/>
              <a:t>20</a:t>
            </a:fld>
            <a:endParaRPr lang="en-CA"/>
          </a:p>
        </p:txBody>
      </p:sp>
      <p:sp>
        <p:nvSpPr>
          <p:cNvPr id="7" name="TextBox 6">
            <a:extLst>
              <a:ext uri="{FF2B5EF4-FFF2-40B4-BE49-F238E27FC236}">
                <a16:creationId xmlns:a16="http://schemas.microsoft.com/office/drawing/2014/main" id="{360BC3D9-CD70-FFED-58A6-17A6DF7ED0F3}"/>
              </a:ext>
            </a:extLst>
          </p:cNvPr>
          <p:cNvSpPr txBox="1"/>
          <p:nvPr/>
        </p:nvSpPr>
        <p:spPr>
          <a:xfrm>
            <a:off x="838200" y="1000086"/>
            <a:ext cx="10745101" cy="53399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Summary </a:t>
            </a:r>
          </a:p>
          <a:p>
            <a:pPr marL="342900" indent="-342900">
              <a:spcAft>
                <a:spcPts val="600"/>
              </a:spcAft>
              <a:buFont typeface="+mj-lt"/>
              <a:buAutoNum type="arabicPeriod"/>
            </a:pPr>
            <a:r>
              <a:rPr lang="en-US">
                <a:cs typeface="Calibri"/>
              </a:rPr>
              <a:t>Three drivers of wildfires were identified</a:t>
            </a:r>
          </a:p>
          <a:p>
            <a:pPr marL="742950" lvl="1" indent="-285750">
              <a:spcAft>
                <a:spcPts val="600"/>
              </a:spcAft>
              <a:buFont typeface="Arial"/>
              <a:buChar char="•"/>
            </a:pPr>
            <a:r>
              <a:rPr lang="en-US">
                <a:ea typeface="+mn-lt"/>
                <a:cs typeface="+mn-lt"/>
              </a:rPr>
              <a:t>Boreal Forests: spruce and fir trees commonly found here are highly flammable and fires spread easily in the understory of these trees. </a:t>
            </a:r>
          </a:p>
          <a:p>
            <a:pPr marL="742950" lvl="1" indent="-285750">
              <a:spcAft>
                <a:spcPts val="600"/>
              </a:spcAft>
              <a:buFont typeface="Arial"/>
              <a:buChar char="•"/>
            </a:pPr>
            <a:r>
              <a:rPr lang="en-US">
                <a:ea typeface="+mn-lt"/>
                <a:cs typeface="+mn-lt"/>
              </a:rPr>
              <a:t>Precipitation: A low moisture content in the air increases likelihood of fires while a high moisture content will lower the chance of fires. </a:t>
            </a:r>
          </a:p>
          <a:p>
            <a:pPr marL="742950" lvl="1" indent="-285750">
              <a:spcAft>
                <a:spcPts val="600"/>
              </a:spcAft>
              <a:buFont typeface="Arial"/>
              <a:buChar char="•"/>
            </a:pPr>
            <a:r>
              <a:rPr lang="en-US">
                <a:ea typeface="+mn-lt"/>
                <a:cs typeface="+mn-lt"/>
              </a:rPr>
              <a:t>Temperature: Higher temperatures experienced in the summer support burning as it reduces moisture in the air, grasses and trees.</a:t>
            </a:r>
          </a:p>
          <a:p>
            <a:pPr marL="342900" indent="-342900">
              <a:spcAft>
                <a:spcPts val="600"/>
              </a:spcAft>
              <a:buFont typeface="+mj-lt"/>
              <a:buAutoNum type="arabicPeriod"/>
            </a:pPr>
            <a:r>
              <a:rPr lang="en-US">
                <a:ea typeface="+mn-lt"/>
                <a:cs typeface="+mn-lt"/>
              </a:rPr>
              <a:t>Wildfires are mostly caused by lightning but there is need to create more awareness among humans.</a:t>
            </a:r>
            <a:r>
              <a:rPr lang="en-US"/>
              <a:t> </a:t>
            </a:r>
          </a:p>
          <a:p>
            <a:pPr marL="342900" indent="-342900">
              <a:spcAft>
                <a:spcPts val="600"/>
              </a:spcAft>
              <a:buFont typeface="+mj-lt"/>
              <a:buAutoNum type="arabicPeriod"/>
            </a:pPr>
            <a:r>
              <a:rPr lang="en-US">
                <a:ea typeface="+mn-lt"/>
                <a:cs typeface="+mn-lt"/>
              </a:rPr>
              <a:t>The Provinces with the least occurrence of  wildfires are Nunavut, New Brunswick, Prince Edward Island, and Nova Scotia. These Provinces could be seen as areas to invest in when wildfires are a concern. </a:t>
            </a:r>
            <a:endParaRPr lang="en-US">
              <a:ea typeface="+mn-lt"/>
            </a:endParaRPr>
          </a:p>
          <a:p>
            <a:pPr marL="342900" indent="-342900">
              <a:spcAft>
                <a:spcPts val="600"/>
              </a:spcAft>
              <a:buFont typeface="+mj-lt"/>
              <a:buAutoNum type="arabicPeriod"/>
            </a:pPr>
            <a:r>
              <a:rPr lang="en-US">
                <a:ea typeface="+mn-lt"/>
                <a:cs typeface="+mn-lt"/>
              </a:rPr>
              <a:t>Fires occur between the months of May and August with June having the highest number of fires. This is not surprising as these are the warmest months in Canada.</a:t>
            </a:r>
            <a:endParaRPr lang="en-US"/>
          </a:p>
          <a:p>
            <a:endParaRPr lang="en-US" b="1">
              <a:cs typeface="Calibri"/>
            </a:endParaRPr>
          </a:p>
          <a:p>
            <a:r>
              <a:rPr lang="en-US" b="1">
                <a:cs typeface="Calibri"/>
              </a:rPr>
              <a:t>Next Steps</a:t>
            </a:r>
          </a:p>
          <a:p>
            <a:pPr marL="342900" indent="-342900">
              <a:buFont typeface="+mj-lt"/>
              <a:buAutoNum type="arabicPeriod"/>
            </a:pPr>
            <a:r>
              <a:rPr lang="en-US">
                <a:ea typeface="+mn-lt"/>
                <a:cs typeface="+mn-lt"/>
              </a:rPr>
              <a:t>Predictive Model:</a:t>
            </a:r>
            <a:r>
              <a:rPr lang="en-US">
                <a:latin typeface="Calibri"/>
                <a:ea typeface="+mn-lt"/>
                <a:cs typeface="Calibri"/>
              </a:rPr>
              <a:t> </a:t>
            </a:r>
            <a:r>
              <a:rPr lang="en-US">
                <a:latin typeface="Arial"/>
                <a:cs typeface="Arial"/>
              </a:rPr>
              <a:t>it would be helpful to have a model that predicts the possibility of fire in an area and categorize the risk for these areas into low, medium or high risk.</a:t>
            </a:r>
            <a:endParaRPr lang="en-US">
              <a:cs typeface="Calibri"/>
            </a:endParaRPr>
          </a:p>
        </p:txBody>
      </p:sp>
    </p:spTree>
    <p:extLst>
      <p:ext uri="{BB962C8B-B14F-4D97-AF65-F5344CB8AC3E}">
        <p14:creationId xmlns:p14="http://schemas.microsoft.com/office/powerpoint/2010/main" val="3740910280"/>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838200" y="356375"/>
            <a:ext cx="10515600" cy="698029"/>
          </a:xfrm>
        </p:spPr>
        <p:txBody>
          <a:bodyPr>
            <a:normAutofit/>
          </a:bodyPr>
          <a:lstStyle/>
          <a:p>
            <a:r>
              <a:rPr lang="en-US" sz="3400" b="1">
                <a:latin typeface="+mn-lt"/>
              </a:rPr>
              <a:t>Team Learning Objective – All</a:t>
            </a:r>
            <a:endParaRPr lang="en-CA" sz="3400" b="1">
              <a:latin typeface="+mn-lt"/>
            </a:endParaRPr>
          </a:p>
        </p:txBody>
      </p:sp>
      <p:graphicFrame>
        <p:nvGraphicFramePr>
          <p:cNvPr id="6" name="Table 5">
            <a:extLst>
              <a:ext uri="{FF2B5EF4-FFF2-40B4-BE49-F238E27FC236}">
                <a16:creationId xmlns:a16="http://schemas.microsoft.com/office/drawing/2014/main" id="{8819626F-ED05-EB7A-AFC4-9672E10D6C5B}"/>
              </a:ext>
            </a:extLst>
          </p:cNvPr>
          <p:cNvGraphicFramePr>
            <a:graphicFrameLocks noGrp="1"/>
          </p:cNvGraphicFramePr>
          <p:nvPr>
            <p:extLst>
              <p:ext uri="{D42A27DB-BD31-4B8C-83A1-F6EECF244321}">
                <p14:modId xmlns:p14="http://schemas.microsoft.com/office/powerpoint/2010/main" val="2364971667"/>
              </p:ext>
            </p:extLst>
          </p:nvPr>
        </p:nvGraphicFramePr>
        <p:xfrm>
          <a:off x="936625" y="1190625"/>
          <a:ext cx="9433505" cy="4196101"/>
        </p:xfrm>
        <a:graphic>
          <a:graphicData uri="http://schemas.openxmlformats.org/drawingml/2006/table">
            <a:tbl>
              <a:tblPr firstRow="1" firstCol="1" bandRow="1">
                <a:tableStyleId>{1E171933-4619-4E11-9A3F-F7608DF75F80}</a:tableStyleId>
              </a:tblPr>
              <a:tblGrid>
                <a:gridCol w="666750">
                  <a:extLst>
                    <a:ext uri="{9D8B030D-6E8A-4147-A177-3AD203B41FA5}">
                      <a16:colId xmlns:a16="http://schemas.microsoft.com/office/drawing/2014/main" val="1411757298"/>
                    </a:ext>
                  </a:extLst>
                </a:gridCol>
                <a:gridCol w="1051512">
                  <a:extLst>
                    <a:ext uri="{9D8B030D-6E8A-4147-A177-3AD203B41FA5}">
                      <a16:colId xmlns:a16="http://schemas.microsoft.com/office/drawing/2014/main" val="3962614486"/>
                    </a:ext>
                  </a:extLst>
                </a:gridCol>
                <a:gridCol w="5095873">
                  <a:extLst>
                    <a:ext uri="{9D8B030D-6E8A-4147-A177-3AD203B41FA5}">
                      <a16:colId xmlns:a16="http://schemas.microsoft.com/office/drawing/2014/main" val="1704235486"/>
                    </a:ext>
                  </a:extLst>
                </a:gridCol>
                <a:gridCol w="1071562">
                  <a:extLst>
                    <a:ext uri="{9D8B030D-6E8A-4147-A177-3AD203B41FA5}">
                      <a16:colId xmlns:a16="http://schemas.microsoft.com/office/drawing/2014/main" val="3464594661"/>
                    </a:ext>
                  </a:extLst>
                </a:gridCol>
                <a:gridCol w="1547808">
                  <a:extLst>
                    <a:ext uri="{9D8B030D-6E8A-4147-A177-3AD203B41FA5}">
                      <a16:colId xmlns:a16="http://schemas.microsoft.com/office/drawing/2014/main" val="1386916603"/>
                    </a:ext>
                  </a:extLst>
                </a:gridCol>
              </a:tblGrid>
              <a:tr h="297656">
                <a:tc>
                  <a:txBody>
                    <a:bodyPr/>
                    <a:lstStyle/>
                    <a:p>
                      <a:pPr>
                        <a:lnSpc>
                          <a:spcPct val="130000"/>
                        </a:lnSpc>
                      </a:pPr>
                      <a:r>
                        <a:rPr lang="en-GB" sz="1500" b="1">
                          <a:solidFill>
                            <a:schemeClr val="tx1"/>
                          </a:solidFill>
                          <a:effectLst/>
                        </a:rPr>
                        <a:t>SN</a:t>
                      </a:r>
                      <a:endParaRPr lang="en-CA" sz="150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500" b="1">
                          <a:solidFill>
                            <a:schemeClr val="tx1"/>
                          </a:solidFill>
                          <a:effectLst/>
                        </a:rPr>
                        <a:t>Name</a:t>
                      </a:r>
                      <a:endParaRPr lang="en-CA" sz="150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500" b="1">
                          <a:solidFill>
                            <a:schemeClr val="tx1"/>
                          </a:solidFill>
                          <a:effectLst/>
                        </a:rPr>
                        <a:t>Objective</a:t>
                      </a:r>
                      <a:endParaRPr lang="en-CA" sz="150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CA" sz="1500">
                          <a:solidFill>
                            <a:schemeClr val="tx1"/>
                          </a:solidFill>
                          <a:effectLst/>
                        </a:rPr>
                        <a:t>Status</a:t>
                      </a:r>
                      <a:endParaRPr lang="en-CA" sz="150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CA" sz="1500">
                          <a:solidFill>
                            <a:schemeClr val="tx1"/>
                          </a:solidFill>
                          <a:effectLst/>
                        </a:rPr>
                        <a:t>Successful (Y/N)</a:t>
                      </a:r>
                      <a:endParaRPr lang="en-CA" sz="1500">
                        <a:solidFill>
                          <a:schemeClr val="tx1"/>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extLst>
                  <a:ext uri="{0D108BD9-81ED-4DB2-BD59-A6C34878D82A}">
                    <a16:rowId xmlns:a16="http://schemas.microsoft.com/office/drawing/2014/main" val="433654985"/>
                  </a:ext>
                </a:extLst>
              </a:tr>
              <a:tr h="857250">
                <a:tc>
                  <a:txBody>
                    <a:bodyPr/>
                    <a:lstStyle/>
                    <a:p>
                      <a:pPr>
                        <a:lnSpc>
                          <a:spcPct val="130000"/>
                        </a:lnSpc>
                      </a:pPr>
                      <a:r>
                        <a:rPr lang="en-GB" sz="1400" b="1">
                          <a:solidFill>
                            <a:srgbClr val="595959"/>
                          </a:solidFill>
                          <a:effectLst/>
                        </a:rPr>
                        <a:t>1</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400">
                          <a:solidFill>
                            <a:srgbClr val="595959"/>
                          </a:solidFill>
                          <a:effectLst/>
                        </a:rPr>
                        <a:t>Cindy</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342900" lvl="0" indent="-342900">
                        <a:lnSpc>
                          <a:spcPct val="100000"/>
                        </a:lnSpc>
                        <a:buFont typeface="Symbol" panose="05050102010706020507" pitchFamily="18" charset="2"/>
                        <a:buChar char=""/>
                      </a:pPr>
                      <a:r>
                        <a:rPr lang="en-GB" sz="1400">
                          <a:solidFill>
                            <a:srgbClr val="595959"/>
                          </a:solidFill>
                          <a:effectLst/>
                        </a:rPr>
                        <a:t>Build and train model to predict likelihood of wildfires based on  inputs of vegetation index, Land surface temperature and burned area.</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0" lvl="0" indent="0">
                        <a:lnSpc>
                          <a:spcPct val="130000"/>
                        </a:lnSpc>
                        <a:buNone/>
                      </a:pPr>
                      <a:r>
                        <a:rPr lang="en-CA" sz="1400" b="0" i="0" u="none" strike="noStrike" noProof="0">
                          <a:solidFill>
                            <a:srgbClr val="595959"/>
                          </a:solidFill>
                          <a:effectLst/>
                        </a:rPr>
                        <a:t>Completed</a:t>
                      </a:r>
                      <a:endParaRPr lang="en-US" b="0" i="0" u="none" strike="noStrike" noProof="0"/>
                    </a:p>
                  </a:txBody>
                  <a:tcPr marL="51374" marR="51374" marT="0" marB="0"/>
                </a:tc>
                <a:tc>
                  <a:txBody>
                    <a:bodyPr/>
                    <a:lstStyle/>
                    <a:p>
                      <a:pPr algn="ctr">
                        <a:lnSpc>
                          <a:spcPct val="130000"/>
                        </a:lnSpc>
                      </a:pPr>
                      <a:r>
                        <a:rPr lang="en-CA" sz="1400">
                          <a:solidFill>
                            <a:srgbClr val="595959"/>
                          </a:solidFill>
                          <a:effectLst/>
                          <a:latin typeface="Lato"/>
                          <a:ea typeface="Lato"/>
                          <a:cs typeface="Lato"/>
                        </a:rPr>
                        <a:t>Y</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extLst>
                  <a:ext uri="{0D108BD9-81ED-4DB2-BD59-A6C34878D82A}">
                    <a16:rowId xmlns:a16="http://schemas.microsoft.com/office/drawing/2014/main" val="196858893"/>
                  </a:ext>
                </a:extLst>
              </a:tr>
              <a:tr h="1030741">
                <a:tc>
                  <a:txBody>
                    <a:bodyPr/>
                    <a:lstStyle/>
                    <a:p>
                      <a:pPr>
                        <a:lnSpc>
                          <a:spcPct val="130000"/>
                        </a:lnSpc>
                      </a:pPr>
                      <a:r>
                        <a:rPr lang="en-GB" sz="1400" b="1">
                          <a:solidFill>
                            <a:srgbClr val="595959"/>
                          </a:solidFill>
                          <a:effectLst/>
                        </a:rPr>
                        <a:t>2</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400" err="1">
                          <a:solidFill>
                            <a:srgbClr val="595959"/>
                          </a:solidFill>
                          <a:effectLst/>
                        </a:rPr>
                        <a:t>Jelilat</a:t>
                      </a:r>
                      <a:endParaRPr lang="en-CA" sz="1400" err="1">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342900" lvl="0" indent="-342900">
                        <a:lnSpc>
                          <a:spcPct val="100000"/>
                        </a:lnSpc>
                        <a:buFont typeface="Symbol" panose="05050102010706020507" pitchFamily="18" charset="2"/>
                        <a:buChar char=""/>
                      </a:pPr>
                      <a:r>
                        <a:rPr lang="en-GB" sz="1400">
                          <a:solidFill>
                            <a:srgbClr val="595959"/>
                          </a:solidFill>
                          <a:effectLst/>
                        </a:rPr>
                        <a:t>Implemented parallelization using process pools</a:t>
                      </a:r>
                    </a:p>
                    <a:p>
                      <a:pPr marL="342900" lvl="0" indent="-342900">
                        <a:lnSpc>
                          <a:spcPct val="100000"/>
                        </a:lnSpc>
                        <a:buFont typeface="Symbol" panose="05050102010706020507" pitchFamily="18" charset="2"/>
                        <a:buChar char=""/>
                      </a:pPr>
                      <a:endParaRPr lang="en-GB" sz="1400">
                        <a:solidFill>
                          <a:srgbClr val="595959"/>
                        </a:solidFill>
                        <a:effectLst/>
                      </a:endParaRPr>
                    </a:p>
                    <a:p>
                      <a:pPr marL="342900" lvl="0" indent="-342900">
                        <a:lnSpc>
                          <a:spcPct val="100000"/>
                        </a:lnSpc>
                        <a:buFont typeface="Symbol" panose="05050102010706020507" pitchFamily="18" charset="2"/>
                        <a:buChar char=""/>
                      </a:pPr>
                      <a:r>
                        <a:rPr lang="en-GB" sz="1400">
                          <a:solidFill>
                            <a:srgbClr val="595959"/>
                          </a:solidFill>
                          <a:effectLst/>
                        </a:rPr>
                        <a:t>Created visualizations using AWS QuickSight</a:t>
                      </a:r>
                      <a:endParaRPr lang="en-GB" sz="1400" err="1">
                        <a:solidFill>
                          <a:srgbClr val="595959"/>
                        </a:solidFill>
                        <a:effectLst/>
                      </a:endParaRPr>
                    </a:p>
                  </a:txBody>
                  <a:tcPr marL="51374" marR="51374" marT="0" marB="0"/>
                </a:tc>
                <a:tc>
                  <a:txBody>
                    <a:bodyPr/>
                    <a:lstStyle/>
                    <a:p>
                      <a:pPr marL="0" lvl="0" indent="0">
                        <a:lnSpc>
                          <a:spcPct val="130000"/>
                        </a:lnSpc>
                        <a:buNone/>
                      </a:pPr>
                      <a:r>
                        <a:rPr lang="en-CA" sz="1400" b="0" i="0" u="none" strike="noStrike" noProof="0">
                          <a:solidFill>
                            <a:srgbClr val="595959"/>
                          </a:solidFill>
                          <a:effectLst/>
                        </a:rPr>
                        <a:t>Completed</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gn="ctr">
                        <a:lnSpc>
                          <a:spcPct val="130000"/>
                        </a:lnSpc>
                      </a:pPr>
                      <a:r>
                        <a:rPr lang="en-CA" sz="1400">
                          <a:solidFill>
                            <a:srgbClr val="595959"/>
                          </a:solidFill>
                          <a:effectLst/>
                          <a:latin typeface="Lato"/>
                          <a:ea typeface="Lato"/>
                          <a:cs typeface="Lato"/>
                        </a:rPr>
                        <a:t>Y</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extLst>
                  <a:ext uri="{0D108BD9-81ED-4DB2-BD59-A6C34878D82A}">
                    <a16:rowId xmlns:a16="http://schemas.microsoft.com/office/drawing/2014/main" val="574909262"/>
                  </a:ext>
                </a:extLst>
              </a:tr>
              <a:tr h="1081767">
                <a:tc>
                  <a:txBody>
                    <a:bodyPr/>
                    <a:lstStyle/>
                    <a:p>
                      <a:pPr>
                        <a:lnSpc>
                          <a:spcPct val="130000"/>
                        </a:lnSpc>
                      </a:pPr>
                      <a:r>
                        <a:rPr lang="en-GB" sz="1400" b="1">
                          <a:solidFill>
                            <a:srgbClr val="595959"/>
                          </a:solidFill>
                          <a:effectLst/>
                        </a:rPr>
                        <a:t>3</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400" err="1">
                          <a:solidFill>
                            <a:srgbClr val="595959"/>
                          </a:solidFill>
                          <a:effectLst/>
                        </a:rPr>
                        <a:t>Mogaji</a:t>
                      </a:r>
                      <a:endParaRPr lang="en-CA" sz="1400" err="1">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342900" lvl="0" indent="-342900">
                        <a:lnSpc>
                          <a:spcPct val="100000"/>
                        </a:lnSpc>
                        <a:buFont typeface="Symbol" panose="05050102010706020507" pitchFamily="18" charset="2"/>
                        <a:buChar char=""/>
                      </a:pPr>
                      <a:r>
                        <a:rPr lang="en-GB" sz="1400">
                          <a:solidFill>
                            <a:srgbClr val="595959"/>
                          </a:solidFill>
                          <a:effectLst/>
                        </a:rPr>
                        <a:t>Use AWS </a:t>
                      </a:r>
                      <a:r>
                        <a:rPr lang="en-GB" sz="1400" err="1">
                          <a:solidFill>
                            <a:srgbClr val="595959"/>
                          </a:solidFill>
                          <a:effectLst/>
                        </a:rPr>
                        <a:t>QuickSight</a:t>
                      </a:r>
                      <a:r>
                        <a:rPr lang="en-GB" sz="1400">
                          <a:solidFill>
                            <a:srgbClr val="595959"/>
                          </a:solidFill>
                          <a:effectLst/>
                        </a:rPr>
                        <a:t> and Athena for Mapping and geospatial visualization.</a:t>
                      </a:r>
                    </a:p>
                    <a:p>
                      <a:pPr marL="342900" lvl="0" indent="-342900">
                        <a:lnSpc>
                          <a:spcPct val="100000"/>
                        </a:lnSpc>
                        <a:buFont typeface="Symbol" panose="05050102010706020507" pitchFamily="18" charset="2"/>
                        <a:buChar char=""/>
                      </a:pPr>
                      <a:endParaRPr lang="en-CA" sz="1400">
                        <a:solidFill>
                          <a:srgbClr val="595959"/>
                        </a:solidFill>
                        <a:effectLst/>
                      </a:endParaRPr>
                    </a:p>
                    <a:p>
                      <a:pPr marL="342900" lvl="0" indent="-342900">
                        <a:lnSpc>
                          <a:spcPct val="100000"/>
                        </a:lnSpc>
                        <a:buFont typeface="Symbol" panose="05050102010706020507" pitchFamily="18" charset="2"/>
                        <a:buChar char=""/>
                      </a:pPr>
                      <a:r>
                        <a:rPr lang="en-GB" sz="1400">
                          <a:solidFill>
                            <a:srgbClr val="595959"/>
                          </a:solidFill>
                          <a:effectLst/>
                        </a:rPr>
                        <a:t>Use Amazon Web Services (AWS) S3 for data storage and hosting.</a:t>
                      </a:r>
                    </a:p>
                  </a:txBody>
                  <a:tcPr marL="51374" marR="51374" marT="0" marB="0"/>
                </a:tc>
                <a:tc>
                  <a:txBody>
                    <a:bodyPr/>
                    <a:lstStyle/>
                    <a:p>
                      <a:pPr marL="0" lvl="0" indent="0">
                        <a:lnSpc>
                          <a:spcPct val="130000"/>
                        </a:lnSpc>
                        <a:buNone/>
                      </a:pPr>
                      <a:r>
                        <a:rPr lang="en-CA" sz="1400" b="0" i="0" u="none" strike="noStrike" noProof="0">
                          <a:solidFill>
                            <a:srgbClr val="595959"/>
                          </a:solidFill>
                          <a:effectLst/>
                        </a:rPr>
                        <a:t>Completed</a:t>
                      </a:r>
                      <a:endParaRPr lang="en-US"/>
                    </a:p>
                  </a:txBody>
                  <a:tcPr marL="51374" marR="51374" marT="0" marB="0"/>
                </a:tc>
                <a:tc>
                  <a:txBody>
                    <a:bodyPr/>
                    <a:lstStyle/>
                    <a:p>
                      <a:pPr algn="ctr">
                        <a:lnSpc>
                          <a:spcPct val="130000"/>
                        </a:lnSpc>
                      </a:pPr>
                      <a:r>
                        <a:rPr lang="en-CA" sz="1400">
                          <a:solidFill>
                            <a:srgbClr val="595959"/>
                          </a:solidFill>
                          <a:effectLst/>
                          <a:latin typeface="Lato"/>
                          <a:ea typeface="Lato"/>
                          <a:cs typeface="Lato"/>
                        </a:rPr>
                        <a:t>Y</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extLst>
                  <a:ext uri="{0D108BD9-81ED-4DB2-BD59-A6C34878D82A}">
                    <a16:rowId xmlns:a16="http://schemas.microsoft.com/office/drawing/2014/main" val="3260668096"/>
                  </a:ext>
                </a:extLst>
              </a:tr>
              <a:tr h="928687">
                <a:tc>
                  <a:txBody>
                    <a:bodyPr/>
                    <a:lstStyle/>
                    <a:p>
                      <a:pPr>
                        <a:lnSpc>
                          <a:spcPct val="130000"/>
                        </a:lnSpc>
                      </a:pPr>
                      <a:r>
                        <a:rPr lang="en-GB" sz="1400" b="1">
                          <a:solidFill>
                            <a:srgbClr val="595959"/>
                          </a:solidFill>
                          <a:effectLst/>
                        </a:rPr>
                        <a:t>4</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a:lnSpc>
                          <a:spcPct val="130000"/>
                        </a:lnSpc>
                      </a:pPr>
                      <a:r>
                        <a:rPr lang="en-GB" sz="1400">
                          <a:solidFill>
                            <a:srgbClr val="595959"/>
                          </a:solidFill>
                          <a:effectLst/>
                        </a:rPr>
                        <a:t>Victor </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342900" lvl="0" indent="-342900">
                        <a:lnSpc>
                          <a:spcPct val="100000"/>
                        </a:lnSpc>
                        <a:buFont typeface="Symbol" panose="05050102010706020507" pitchFamily="18" charset="2"/>
                        <a:buChar char=""/>
                      </a:pPr>
                      <a:r>
                        <a:rPr lang="en-GB" sz="1400">
                          <a:solidFill>
                            <a:srgbClr val="595959"/>
                          </a:solidFill>
                          <a:effectLst/>
                        </a:rPr>
                        <a:t>Implement code parallelization us process pools</a:t>
                      </a:r>
                    </a:p>
                    <a:p>
                      <a:pPr marL="342900" lvl="0" indent="-342900">
                        <a:lnSpc>
                          <a:spcPct val="100000"/>
                        </a:lnSpc>
                        <a:buFont typeface="Symbol" panose="05050102010706020507" pitchFamily="18" charset="2"/>
                        <a:buChar char=""/>
                      </a:pPr>
                      <a:endParaRPr lang="en-CA" sz="1400">
                        <a:solidFill>
                          <a:srgbClr val="595959"/>
                        </a:solidFill>
                        <a:effectLst/>
                      </a:endParaRPr>
                    </a:p>
                    <a:p>
                      <a:pPr marL="342900" lvl="0" indent="-342900">
                        <a:lnSpc>
                          <a:spcPct val="100000"/>
                        </a:lnSpc>
                        <a:buFont typeface="Symbol" panose="05050102010706020507" pitchFamily="18" charset="2"/>
                        <a:buChar char=""/>
                      </a:pPr>
                      <a:r>
                        <a:rPr lang="en-GB" sz="1400">
                          <a:solidFill>
                            <a:srgbClr val="595959"/>
                          </a:solidFill>
                          <a:effectLst/>
                        </a:rPr>
                        <a:t>Design a dashboard in AWS </a:t>
                      </a:r>
                      <a:r>
                        <a:rPr lang="en-GB" sz="1400" err="1">
                          <a:solidFill>
                            <a:srgbClr val="595959"/>
                          </a:solidFill>
                          <a:effectLst/>
                        </a:rPr>
                        <a:t>QuickSight</a:t>
                      </a:r>
                      <a:r>
                        <a:rPr lang="en-GB" sz="1400">
                          <a:solidFill>
                            <a:srgbClr val="595959"/>
                          </a:solidFill>
                          <a:effectLst/>
                        </a:rPr>
                        <a:t> and ArcGIS</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tc>
                  <a:txBody>
                    <a:bodyPr/>
                    <a:lstStyle/>
                    <a:p>
                      <a:pPr marL="0" lvl="0" indent="0">
                        <a:lnSpc>
                          <a:spcPct val="130000"/>
                        </a:lnSpc>
                        <a:buNone/>
                      </a:pPr>
                      <a:r>
                        <a:rPr lang="en-CA" sz="1400" b="0" i="0" u="none" strike="noStrike" noProof="0">
                          <a:solidFill>
                            <a:srgbClr val="595959"/>
                          </a:solidFill>
                          <a:effectLst/>
                        </a:rPr>
                        <a:t>Completed</a:t>
                      </a:r>
                      <a:endParaRPr lang="en-US"/>
                    </a:p>
                  </a:txBody>
                  <a:tcPr marL="51374" marR="51374" marT="0" marB="0"/>
                </a:tc>
                <a:tc>
                  <a:txBody>
                    <a:bodyPr/>
                    <a:lstStyle/>
                    <a:p>
                      <a:pPr algn="ctr">
                        <a:lnSpc>
                          <a:spcPct val="130000"/>
                        </a:lnSpc>
                      </a:pPr>
                      <a:r>
                        <a:rPr lang="en-CA" sz="1400">
                          <a:solidFill>
                            <a:srgbClr val="595959"/>
                          </a:solidFill>
                          <a:effectLst/>
                          <a:latin typeface="Lato"/>
                          <a:ea typeface="Lato"/>
                          <a:cs typeface="Lato"/>
                        </a:rPr>
                        <a:t>Y</a:t>
                      </a:r>
                      <a:endParaRPr lang="en-CA" sz="1400">
                        <a:solidFill>
                          <a:srgbClr val="595959"/>
                        </a:solidFill>
                        <a:effectLst/>
                        <a:latin typeface="Lato" panose="020F0502020204030203" pitchFamily="34" charset="0"/>
                        <a:ea typeface="Lato" panose="020F0502020204030203" pitchFamily="34" charset="0"/>
                        <a:cs typeface="Lato" panose="020F0502020204030203" pitchFamily="34" charset="0"/>
                      </a:endParaRPr>
                    </a:p>
                  </a:txBody>
                  <a:tcPr marL="51374" marR="51374" marT="0" marB="0"/>
                </a:tc>
                <a:extLst>
                  <a:ext uri="{0D108BD9-81ED-4DB2-BD59-A6C34878D82A}">
                    <a16:rowId xmlns:a16="http://schemas.microsoft.com/office/drawing/2014/main" val="3659290640"/>
                  </a:ext>
                </a:extLst>
              </a:tr>
            </a:tbl>
          </a:graphicData>
        </a:graphic>
      </p:graphicFrame>
      <p:sp>
        <p:nvSpPr>
          <p:cNvPr id="3" name="Date Placeholder 2">
            <a:extLst>
              <a:ext uri="{FF2B5EF4-FFF2-40B4-BE49-F238E27FC236}">
                <a16:creationId xmlns:a16="http://schemas.microsoft.com/office/drawing/2014/main" id="{790423D6-7DA1-09F8-7CAB-C8E990F77CA8}"/>
              </a:ext>
            </a:extLst>
          </p:cNvPr>
          <p:cNvSpPr>
            <a:spLocks noGrp="1"/>
          </p:cNvSpPr>
          <p:nvPr>
            <p:ph type="dt" sz="half" idx="10"/>
          </p:nvPr>
        </p:nvSpPr>
        <p:spPr/>
        <p:txBody>
          <a:bodyPr/>
          <a:lstStyle/>
          <a:p>
            <a:fld id="{43C93D0D-C718-4EB9-B9CD-7786AABE5DA9}" type="datetime1">
              <a:rPr lang="en-CA" smtClean="0"/>
              <a:t>2023-08-01</a:t>
            </a:fld>
            <a:endParaRPr lang="en-CA"/>
          </a:p>
        </p:txBody>
      </p:sp>
      <p:sp>
        <p:nvSpPr>
          <p:cNvPr id="4" name="Footer Placeholder 3">
            <a:extLst>
              <a:ext uri="{FF2B5EF4-FFF2-40B4-BE49-F238E27FC236}">
                <a16:creationId xmlns:a16="http://schemas.microsoft.com/office/drawing/2014/main" id="{E166DF89-07E1-1DC7-9ED4-AC7B58A644AB}"/>
              </a:ext>
            </a:extLst>
          </p:cNvPr>
          <p:cNvSpPr>
            <a:spLocks noGrp="1"/>
          </p:cNvSpPr>
          <p:nvPr>
            <p:ph type="ftr" sz="quarter" idx="11"/>
          </p:nvPr>
        </p:nvSpPr>
        <p:spPr/>
        <p:txBody>
          <a:bodyPr/>
          <a:lstStyle/>
          <a:p>
            <a:r>
              <a:rPr lang="en-CA"/>
              <a:t>Group 5</a:t>
            </a:r>
          </a:p>
        </p:txBody>
      </p:sp>
      <p:sp>
        <p:nvSpPr>
          <p:cNvPr id="5" name="Slide Number Placeholder 4">
            <a:extLst>
              <a:ext uri="{FF2B5EF4-FFF2-40B4-BE49-F238E27FC236}">
                <a16:creationId xmlns:a16="http://schemas.microsoft.com/office/drawing/2014/main" id="{19258C3E-8B87-BA0E-5F80-AA7245AEAD04}"/>
              </a:ext>
            </a:extLst>
          </p:cNvPr>
          <p:cNvSpPr>
            <a:spLocks noGrp="1"/>
          </p:cNvSpPr>
          <p:nvPr>
            <p:ph type="sldNum" sz="quarter" idx="12"/>
          </p:nvPr>
        </p:nvSpPr>
        <p:spPr/>
        <p:txBody>
          <a:bodyPr/>
          <a:lstStyle/>
          <a:p>
            <a:fld id="{BDB91238-5EA7-49C3-80C3-B69586A475BC}" type="slidenum">
              <a:rPr lang="en-CA" smtClean="0"/>
              <a:t>21</a:t>
            </a:fld>
            <a:endParaRPr lang="en-CA"/>
          </a:p>
        </p:txBody>
      </p:sp>
    </p:spTree>
    <p:extLst>
      <p:ext uri="{BB962C8B-B14F-4D97-AF65-F5344CB8AC3E}">
        <p14:creationId xmlns:p14="http://schemas.microsoft.com/office/powerpoint/2010/main" val="3084732213"/>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AB7B9-EB46-EEE3-4AE9-9E75E8C12705}"/>
              </a:ext>
            </a:extLst>
          </p:cNvPr>
          <p:cNvSpPr>
            <a:spLocks noGrp="1"/>
          </p:cNvSpPr>
          <p:nvPr>
            <p:ph type="title"/>
          </p:nvPr>
        </p:nvSpPr>
        <p:spPr>
          <a:xfrm>
            <a:off x="838200" y="356375"/>
            <a:ext cx="10515600" cy="947411"/>
          </a:xfrm>
        </p:spPr>
        <p:txBody>
          <a:bodyPr>
            <a:normAutofit/>
          </a:bodyPr>
          <a:lstStyle/>
          <a:p>
            <a:r>
              <a:rPr lang="en-US" sz="3400" b="1">
                <a:latin typeface="+mn-lt"/>
              </a:rPr>
              <a:t>Reference</a:t>
            </a:r>
            <a:endParaRPr lang="en-CA" sz="3400" b="1">
              <a:latin typeface="+mn-lt"/>
            </a:endParaRPr>
          </a:p>
        </p:txBody>
      </p:sp>
      <p:sp>
        <p:nvSpPr>
          <p:cNvPr id="3" name="Content Placeholder 2">
            <a:extLst>
              <a:ext uri="{FF2B5EF4-FFF2-40B4-BE49-F238E27FC236}">
                <a16:creationId xmlns:a16="http://schemas.microsoft.com/office/drawing/2014/main" id="{4D47217A-25FD-966A-B7A8-266721F20CD8}"/>
              </a:ext>
            </a:extLst>
          </p:cNvPr>
          <p:cNvSpPr>
            <a:spLocks noGrp="1"/>
          </p:cNvSpPr>
          <p:nvPr>
            <p:ph idx="1"/>
          </p:nvPr>
        </p:nvSpPr>
        <p:spPr>
          <a:xfrm>
            <a:off x="838200" y="1368290"/>
            <a:ext cx="10515600" cy="4366820"/>
          </a:xfrm>
        </p:spPr>
        <p:txBody>
          <a:bodyPr vert="horz" lIns="91440" tIns="45720" rIns="91440" bIns="45720" rtlCol="0" anchor="t">
            <a:normAutofit fontScale="55000" lnSpcReduction="20000"/>
          </a:bodyPr>
          <a:lstStyle/>
          <a:p>
            <a:pPr>
              <a:buFont typeface="Arial" panose="020B0604020202020204" pitchFamily="34" charset="0"/>
              <a:buChar char="•"/>
            </a:pPr>
            <a:r>
              <a:rPr lang="en-GB">
                <a:ea typeface="+mn-lt"/>
                <a:cs typeface="+mn-lt"/>
              </a:rPr>
              <a:t>Government of Canada (2023), Public Health Update on the Health Effects of Wildfires</a:t>
            </a:r>
            <a:r>
              <a:rPr lang="en-GB">
                <a:cs typeface="Calibri"/>
              </a:rPr>
              <a:t>, </a:t>
            </a:r>
            <a:r>
              <a:rPr lang="en-GB">
                <a:cs typeface="Calibri"/>
                <a:hlinkClick r:id="rId2"/>
              </a:rPr>
              <a:t>https://www.canada.ca/en/health-canada/news/2023/06/public-health-update-on-the-health-effects-of-wildfires.html</a:t>
            </a:r>
            <a:endParaRPr lang="en-CA">
              <a:cs typeface="Calibri" panose="020F0502020204030204"/>
              <a:hlinkClick r:id="rId3"/>
            </a:endParaRPr>
          </a:p>
          <a:p>
            <a:pPr>
              <a:buFont typeface="Arial" panose="020B0604020202020204" pitchFamily="34" charset="0"/>
              <a:buChar char="•"/>
            </a:pPr>
            <a:r>
              <a:rPr lang="en-GB">
                <a:cs typeface="Calibri"/>
              </a:rPr>
              <a:t>Wayne E. Cascio (2017); Wildland fire smoke and human health; National Health and Environmental Effects Research Laboratory, Office of Research and Development, US EPA, United States</a:t>
            </a:r>
            <a:endParaRPr lang="en-CA"/>
          </a:p>
          <a:p>
            <a:pPr>
              <a:buFont typeface="Arial" panose="020B0604020202020204" pitchFamily="34" charset="0"/>
              <a:buChar char="•"/>
            </a:pPr>
            <a:r>
              <a:rPr lang="en-GB">
                <a:cs typeface="Calibri"/>
              </a:rPr>
              <a:t>LANDFIRE 2010 – Updated Data to Support Wildfire and Ecological Management (2010), </a:t>
            </a:r>
            <a:r>
              <a:rPr lang="en-GB">
                <a:cs typeface="Calibri"/>
                <a:hlinkClick r:id="rId4"/>
              </a:rPr>
              <a:t>https://www.researchgate.net/figure/Conceptualization-of-the-impacts-of-wildfire-at-varying-scales_fig1_315498378</a:t>
            </a:r>
            <a:endParaRPr lang="en-CA"/>
          </a:p>
          <a:p>
            <a:pPr>
              <a:buFont typeface="Arial" panose="020B0604020202020204" pitchFamily="34" charset="0"/>
              <a:buChar char="•"/>
            </a:pPr>
            <a:r>
              <a:rPr lang="en-GB">
                <a:ea typeface="+mn-lt"/>
                <a:cs typeface="+mn-lt"/>
              </a:rPr>
              <a:t>SQL-Based ETL with Apache Spark on Amazon EKS (2023) </a:t>
            </a:r>
            <a:r>
              <a:rPr lang="en-GB">
                <a:cs typeface="Calibri"/>
                <a:hlinkClick r:id="rId5"/>
              </a:rPr>
              <a:t>https://aws.amazon.com/solutions/implementations/sql-based-etl-with-apache-spark-on-amazon-eks/</a:t>
            </a:r>
            <a:endParaRPr lang="en-CA"/>
          </a:p>
          <a:p>
            <a:r>
              <a:rPr lang="en-GB">
                <a:ea typeface="+mn-lt"/>
                <a:cs typeface="+mn-lt"/>
              </a:rPr>
              <a:t>SQL-Based ETL with Apache Spark on Amazon EKS (2023), </a:t>
            </a:r>
            <a:r>
              <a:rPr lang="en-GB">
                <a:ea typeface="+mn-lt"/>
                <a:cs typeface="+mn-lt"/>
                <a:hlinkClick r:id="rId6"/>
              </a:rPr>
              <a:t>https://spark.apache.org/index.html</a:t>
            </a:r>
            <a:endParaRPr lang="en-CA"/>
          </a:p>
          <a:p>
            <a:r>
              <a:rPr lang="en-GB">
                <a:cs typeface="Calibri" panose="020F0502020204030204"/>
              </a:rPr>
              <a:t>Predictive modelling of wildfires: A new dataset and machine learning approach, </a:t>
            </a:r>
            <a:r>
              <a:rPr lang="en-GB">
                <a:ea typeface="+mn-lt"/>
                <a:cs typeface="+mn-lt"/>
                <a:hlinkClick r:id="rId7"/>
              </a:rPr>
              <a:t>https://www.sciencedirect.com/science/article/abs/pii/S0379711218303941</a:t>
            </a:r>
            <a:endParaRPr lang="en-GB">
              <a:cs typeface="Calibri" panose="020F0502020204030204"/>
            </a:endParaRPr>
          </a:p>
          <a:p>
            <a:r>
              <a:rPr lang="en-CA">
                <a:hlinkClick r:id="rId3"/>
              </a:rPr>
              <a:t>https://cwfis.cfs.nrcan.gc.ca/ha/nfdb</a:t>
            </a:r>
            <a:endParaRPr lang="en-CA"/>
          </a:p>
          <a:p>
            <a:r>
              <a:rPr lang="en-CA">
                <a:hlinkClick r:id="rId8"/>
              </a:rPr>
              <a:t>https://www.sciencedirect.com/science/article/abs/pii/S004896971733512X</a:t>
            </a:r>
            <a:endParaRPr lang="en-CA"/>
          </a:p>
          <a:p>
            <a:r>
              <a:rPr lang="en-CA">
                <a:hlinkClick r:id="rId9"/>
              </a:rPr>
              <a:t>Forest Fires | National Forestry Database (ccfm.org)</a:t>
            </a:r>
            <a:endParaRPr lang="en-CA"/>
          </a:p>
          <a:p>
            <a:r>
              <a:rPr lang="en-CA">
                <a:hlinkClick r:id="rId4"/>
              </a:rPr>
              <a:t>https://www.researchgate.net/figure/Conceptualization-of-the-impacts-of-wildfire-at-varying-scales_fig1_315498378</a:t>
            </a:r>
            <a:endParaRPr lang="en-CA"/>
          </a:p>
          <a:p>
            <a:pPr>
              <a:buFont typeface="Arial" panose="020B0604020202020204" pitchFamily="34" charset="0"/>
              <a:buChar char="•"/>
            </a:pPr>
            <a:r>
              <a:rPr lang="en-CA">
                <a:hlinkClick r:id="rId10"/>
              </a:rPr>
              <a:t>https://natural-resources.canada.ca/home</a:t>
            </a:r>
            <a:endParaRPr lang="en-CA">
              <a:cs typeface="Calibri"/>
            </a:endParaRPr>
          </a:p>
          <a:p>
            <a:pPr marL="514350" indent="-514350">
              <a:buAutoNum type="arabicPeriod"/>
            </a:pPr>
            <a:endParaRPr lang="en-CA">
              <a:cs typeface="Calibri"/>
            </a:endParaRPr>
          </a:p>
        </p:txBody>
      </p:sp>
      <p:sp>
        <p:nvSpPr>
          <p:cNvPr id="4" name="Date Placeholder 3">
            <a:extLst>
              <a:ext uri="{FF2B5EF4-FFF2-40B4-BE49-F238E27FC236}">
                <a16:creationId xmlns:a16="http://schemas.microsoft.com/office/drawing/2014/main" id="{FD6E36E2-277E-4BD1-4284-5D59A31376C9}"/>
              </a:ext>
            </a:extLst>
          </p:cNvPr>
          <p:cNvSpPr>
            <a:spLocks noGrp="1"/>
          </p:cNvSpPr>
          <p:nvPr>
            <p:ph type="dt" sz="half" idx="10"/>
          </p:nvPr>
        </p:nvSpPr>
        <p:spPr/>
        <p:txBody>
          <a:bodyPr/>
          <a:lstStyle/>
          <a:p>
            <a:fld id="{031B6D62-0762-446E-A7F1-C11824A62C1A}" type="datetime1">
              <a:rPr lang="en-CA" smtClean="0"/>
              <a:t>2023-08-01</a:t>
            </a:fld>
            <a:endParaRPr lang="en-CA"/>
          </a:p>
        </p:txBody>
      </p:sp>
      <p:sp>
        <p:nvSpPr>
          <p:cNvPr id="5" name="Footer Placeholder 4">
            <a:extLst>
              <a:ext uri="{FF2B5EF4-FFF2-40B4-BE49-F238E27FC236}">
                <a16:creationId xmlns:a16="http://schemas.microsoft.com/office/drawing/2014/main" id="{32E917E6-9BCD-A846-4604-654109D0539A}"/>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26D99308-988B-0247-E2EA-967B84534DEB}"/>
              </a:ext>
            </a:extLst>
          </p:cNvPr>
          <p:cNvSpPr>
            <a:spLocks noGrp="1"/>
          </p:cNvSpPr>
          <p:nvPr>
            <p:ph type="sldNum" sz="quarter" idx="12"/>
          </p:nvPr>
        </p:nvSpPr>
        <p:spPr/>
        <p:txBody>
          <a:bodyPr/>
          <a:lstStyle/>
          <a:p>
            <a:fld id="{BDB91238-5EA7-49C3-80C3-B69586A475BC}" type="slidenum">
              <a:rPr lang="en-CA" smtClean="0"/>
              <a:t>22</a:t>
            </a:fld>
            <a:endParaRPr lang="en-CA"/>
          </a:p>
        </p:txBody>
      </p:sp>
    </p:spTree>
    <p:extLst>
      <p:ext uri="{BB962C8B-B14F-4D97-AF65-F5344CB8AC3E}">
        <p14:creationId xmlns:p14="http://schemas.microsoft.com/office/powerpoint/2010/main" val="150231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838200" y="356375"/>
            <a:ext cx="10515600" cy="698029"/>
          </a:xfrm>
        </p:spPr>
        <p:txBody>
          <a:bodyPr/>
          <a:lstStyle/>
          <a:p>
            <a:r>
              <a:rPr lang="en-US" b="1">
                <a:latin typeface="+mn-lt"/>
              </a:rPr>
              <a:t>Canadian Wildfire?</a:t>
            </a:r>
            <a:endParaRPr lang="en-CA" b="1">
              <a:latin typeface="+mn-lt"/>
            </a:endParaRPr>
          </a:p>
        </p:txBody>
      </p:sp>
      <p:sp>
        <p:nvSpPr>
          <p:cNvPr id="3" name="Content Placeholder 2">
            <a:extLst>
              <a:ext uri="{FF2B5EF4-FFF2-40B4-BE49-F238E27FC236}">
                <a16:creationId xmlns:a16="http://schemas.microsoft.com/office/drawing/2014/main" id="{C475570A-D78C-9D0A-BBCC-05612AD5A615}"/>
              </a:ext>
            </a:extLst>
          </p:cNvPr>
          <p:cNvSpPr>
            <a:spLocks noGrp="1"/>
          </p:cNvSpPr>
          <p:nvPr>
            <p:ph idx="1"/>
          </p:nvPr>
        </p:nvSpPr>
        <p:spPr>
          <a:xfrm>
            <a:off x="817390" y="1169580"/>
            <a:ext cx="10515600" cy="994856"/>
          </a:xfrm>
        </p:spPr>
        <p:txBody>
          <a:bodyPr vert="horz" lIns="91440" tIns="45720" rIns="91440" bIns="45720" rtlCol="0" anchor="t">
            <a:normAutofit/>
          </a:bodyPr>
          <a:lstStyle/>
          <a:p>
            <a:r>
              <a:rPr lang="en-US" b="1">
                <a:solidFill>
                  <a:srgbClr val="000000"/>
                </a:solidFill>
                <a:latin typeface="Calibri Light"/>
                <a:cs typeface="Calibri Light"/>
              </a:rPr>
              <a:t>Wildfires are</a:t>
            </a:r>
            <a:r>
              <a:rPr lang="en-US" b="1" i="0">
                <a:solidFill>
                  <a:srgbClr val="000000"/>
                </a:solidFill>
                <a:effectLst/>
                <a:latin typeface="Calibri Light"/>
                <a:cs typeface="Calibri Light"/>
              </a:rPr>
              <a:t> of </a:t>
            </a:r>
            <a:r>
              <a:rPr lang="en-US" b="1">
                <a:solidFill>
                  <a:srgbClr val="000000"/>
                </a:solidFill>
                <a:latin typeface="Calibri Light"/>
                <a:cs typeface="Calibri Light"/>
              </a:rPr>
              <a:t>considerable </a:t>
            </a:r>
            <a:r>
              <a:rPr lang="en-US" b="1" i="0">
                <a:solidFill>
                  <a:srgbClr val="000000"/>
                </a:solidFill>
                <a:effectLst/>
                <a:latin typeface="Calibri Light"/>
                <a:cs typeface="Calibri Light"/>
              </a:rPr>
              <a:t>public </a:t>
            </a:r>
            <a:r>
              <a:rPr lang="en-US" b="1">
                <a:solidFill>
                  <a:srgbClr val="000000"/>
                </a:solidFill>
                <a:latin typeface="Calibri Light"/>
                <a:cs typeface="Calibri Light"/>
              </a:rPr>
              <a:t>concern </a:t>
            </a:r>
            <a:r>
              <a:rPr lang="en-US" b="1" i="0">
                <a:solidFill>
                  <a:srgbClr val="000000"/>
                </a:solidFill>
                <a:effectLst/>
                <a:latin typeface="Calibri Light"/>
                <a:cs typeface="Calibri Light"/>
              </a:rPr>
              <a:t>and </a:t>
            </a:r>
            <a:r>
              <a:rPr lang="en-US" b="1">
                <a:solidFill>
                  <a:srgbClr val="000000"/>
                </a:solidFill>
                <a:latin typeface="Calibri Light"/>
                <a:cs typeface="Calibri Light"/>
              </a:rPr>
              <a:t>present </a:t>
            </a:r>
            <a:r>
              <a:rPr lang="en-US" b="1" i="0">
                <a:solidFill>
                  <a:srgbClr val="000000"/>
                </a:solidFill>
                <a:effectLst/>
                <a:latin typeface="Calibri Light"/>
                <a:cs typeface="Calibri Light"/>
              </a:rPr>
              <a:t>a </a:t>
            </a:r>
            <a:r>
              <a:rPr lang="en-US" b="1">
                <a:solidFill>
                  <a:srgbClr val="000000"/>
                </a:solidFill>
                <a:latin typeface="Calibri Light"/>
                <a:cs typeface="Calibri Light"/>
              </a:rPr>
              <a:t>risk </a:t>
            </a:r>
            <a:r>
              <a:rPr lang="en-US" b="1" i="0">
                <a:solidFill>
                  <a:srgbClr val="000000"/>
                </a:solidFill>
                <a:effectLst/>
                <a:latin typeface="Calibri Light"/>
                <a:cs typeface="Calibri Light"/>
              </a:rPr>
              <a:t>to public safety, communities</a:t>
            </a:r>
            <a:r>
              <a:rPr lang="en-US" b="1">
                <a:solidFill>
                  <a:srgbClr val="000000"/>
                </a:solidFill>
                <a:latin typeface="Calibri Light"/>
                <a:cs typeface="Calibri Light"/>
              </a:rPr>
              <a:t>, and</a:t>
            </a:r>
            <a:r>
              <a:rPr lang="en-US" b="1" i="0">
                <a:solidFill>
                  <a:srgbClr val="000000"/>
                </a:solidFill>
                <a:effectLst/>
                <a:latin typeface="Calibri Light"/>
                <a:cs typeface="Calibri Light"/>
              </a:rPr>
              <a:t> critical infrastructure</a:t>
            </a:r>
            <a:r>
              <a:rPr lang="en-US" b="1" i="0">
                <a:solidFill>
                  <a:srgbClr val="000000"/>
                </a:solidFill>
                <a:effectLst/>
                <a:latin typeface="+mj-lt"/>
              </a:rPr>
              <a:t>.</a:t>
            </a:r>
            <a:endParaRPr lang="en-US" b="0" i="0" baseline="30000">
              <a:solidFill>
                <a:srgbClr val="000000"/>
              </a:solidFill>
              <a:effectLst/>
              <a:latin typeface="acumin-pro-semi-condensed"/>
            </a:endParaRPr>
          </a:p>
        </p:txBody>
      </p:sp>
      <p:sp>
        <p:nvSpPr>
          <p:cNvPr id="9" name="Isosceles Triangle 8">
            <a:extLst>
              <a:ext uri="{FF2B5EF4-FFF2-40B4-BE49-F238E27FC236}">
                <a16:creationId xmlns:a16="http://schemas.microsoft.com/office/drawing/2014/main" id="{E4969A37-1E76-BCD0-A316-0A595428252A}"/>
              </a:ext>
            </a:extLst>
          </p:cNvPr>
          <p:cNvSpPr/>
          <p:nvPr/>
        </p:nvSpPr>
        <p:spPr>
          <a:xfrm>
            <a:off x="534267" y="2300749"/>
            <a:ext cx="5689552" cy="3937468"/>
          </a:xfrm>
          <a:prstGeom prst="triangle">
            <a:avLst>
              <a:gd name="adj" fmla="val 50173"/>
            </a:avLst>
          </a:prstGeom>
          <a:solidFill>
            <a:srgbClr val="FFC5C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cxnSp>
        <p:nvCxnSpPr>
          <p:cNvPr id="13" name="Straight Connector 12">
            <a:extLst>
              <a:ext uri="{FF2B5EF4-FFF2-40B4-BE49-F238E27FC236}">
                <a16:creationId xmlns:a16="http://schemas.microsoft.com/office/drawing/2014/main" id="{5BBD68A4-1DF9-B252-59E3-E54EFAD5BD08}"/>
              </a:ext>
            </a:extLst>
          </p:cNvPr>
          <p:cNvCxnSpPr>
            <a:cxnSpLocks/>
          </p:cNvCxnSpPr>
          <p:nvPr/>
        </p:nvCxnSpPr>
        <p:spPr>
          <a:xfrm>
            <a:off x="932705" y="5664396"/>
            <a:ext cx="4868327"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3DE7AEC4-1367-7107-0264-4FCD2CB3F6E4}"/>
              </a:ext>
            </a:extLst>
          </p:cNvPr>
          <p:cNvCxnSpPr>
            <a:cxnSpLocks/>
          </p:cNvCxnSpPr>
          <p:nvPr/>
        </p:nvCxnSpPr>
        <p:spPr>
          <a:xfrm>
            <a:off x="1357867" y="5087768"/>
            <a:ext cx="4010546" cy="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1A15B94-5312-0A4C-1F5A-A94958193DEA}"/>
              </a:ext>
            </a:extLst>
          </p:cNvPr>
          <p:cNvCxnSpPr>
            <a:cxnSpLocks/>
          </p:cNvCxnSpPr>
          <p:nvPr/>
        </p:nvCxnSpPr>
        <p:spPr>
          <a:xfrm>
            <a:off x="1774812" y="4512248"/>
            <a:ext cx="3200311"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15C688F-5906-01D8-C353-B79396CA5CC5}"/>
              </a:ext>
            </a:extLst>
          </p:cNvPr>
          <p:cNvCxnSpPr>
            <a:cxnSpLocks/>
          </p:cNvCxnSpPr>
          <p:nvPr/>
        </p:nvCxnSpPr>
        <p:spPr>
          <a:xfrm>
            <a:off x="2324756" y="3747770"/>
            <a:ext cx="2108072" cy="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5D190E39-7BB4-83F4-DC56-BEAC3AFB5155}"/>
              </a:ext>
            </a:extLst>
          </p:cNvPr>
          <p:cNvSpPr txBox="1"/>
          <p:nvPr/>
        </p:nvSpPr>
        <p:spPr>
          <a:xfrm>
            <a:off x="1541290" y="5762277"/>
            <a:ext cx="3827123" cy="276999"/>
          </a:xfrm>
          <a:prstGeom prst="rect">
            <a:avLst/>
          </a:prstGeom>
          <a:noFill/>
        </p:spPr>
        <p:txBody>
          <a:bodyPr wrap="square" rtlCol="0">
            <a:spAutoFit/>
          </a:bodyPr>
          <a:lstStyle/>
          <a:p>
            <a:pPr algn="ctr"/>
            <a:r>
              <a:rPr lang="en-CA" sz="1200"/>
              <a:t>Temporary shifts in weather patterns, air travel disruption</a:t>
            </a:r>
          </a:p>
        </p:txBody>
      </p:sp>
      <p:sp>
        <p:nvSpPr>
          <p:cNvPr id="30" name="TextBox 29">
            <a:extLst>
              <a:ext uri="{FF2B5EF4-FFF2-40B4-BE49-F238E27FC236}">
                <a16:creationId xmlns:a16="http://schemas.microsoft.com/office/drawing/2014/main" id="{1BE795EE-E842-32EE-8C56-D0300EC1EF12}"/>
              </a:ext>
            </a:extLst>
          </p:cNvPr>
          <p:cNvSpPr txBox="1"/>
          <p:nvPr/>
        </p:nvSpPr>
        <p:spPr>
          <a:xfrm>
            <a:off x="1728733" y="5124031"/>
            <a:ext cx="3224967" cy="461665"/>
          </a:xfrm>
          <a:prstGeom prst="rect">
            <a:avLst/>
          </a:prstGeom>
          <a:noFill/>
        </p:spPr>
        <p:txBody>
          <a:bodyPr wrap="square" rtlCol="0">
            <a:spAutoFit/>
          </a:bodyPr>
          <a:lstStyle/>
          <a:p>
            <a:pPr algn="ctr"/>
            <a:r>
              <a:rPr lang="en-CA" sz="1200"/>
              <a:t>Government expenditure for fire risk mitigation, planning, suppression, remediation</a:t>
            </a:r>
          </a:p>
        </p:txBody>
      </p:sp>
      <p:sp>
        <p:nvSpPr>
          <p:cNvPr id="32" name="TextBox 31">
            <a:extLst>
              <a:ext uri="{FF2B5EF4-FFF2-40B4-BE49-F238E27FC236}">
                <a16:creationId xmlns:a16="http://schemas.microsoft.com/office/drawing/2014/main" id="{847134FC-7638-4B49-3A71-BBB8ED603A21}"/>
              </a:ext>
            </a:extLst>
          </p:cNvPr>
          <p:cNvSpPr txBox="1"/>
          <p:nvPr/>
        </p:nvSpPr>
        <p:spPr>
          <a:xfrm>
            <a:off x="2003566" y="4595684"/>
            <a:ext cx="2675302" cy="461665"/>
          </a:xfrm>
          <a:prstGeom prst="rect">
            <a:avLst/>
          </a:prstGeom>
          <a:noFill/>
        </p:spPr>
        <p:txBody>
          <a:bodyPr wrap="square" rtlCol="0">
            <a:spAutoFit/>
          </a:bodyPr>
          <a:lstStyle/>
          <a:p>
            <a:pPr algn="ctr"/>
            <a:r>
              <a:rPr lang="en-CA" sz="1200"/>
              <a:t>Health impact, reduced air quality, decreased tourism</a:t>
            </a:r>
          </a:p>
        </p:txBody>
      </p:sp>
      <p:sp>
        <p:nvSpPr>
          <p:cNvPr id="33" name="TextBox 32">
            <a:extLst>
              <a:ext uri="{FF2B5EF4-FFF2-40B4-BE49-F238E27FC236}">
                <a16:creationId xmlns:a16="http://schemas.microsoft.com/office/drawing/2014/main" id="{E8A9E297-6C58-25EA-7109-C9761D5A14FC}"/>
              </a:ext>
            </a:extLst>
          </p:cNvPr>
          <p:cNvSpPr txBox="1"/>
          <p:nvPr/>
        </p:nvSpPr>
        <p:spPr>
          <a:xfrm>
            <a:off x="2230556" y="3834079"/>
            <a:ext cx="2221322" cy="646331"/>
          </a:xfrm>
          <a:prstGeom prst="rect">
            <a:avLst/>
          </a:prstGeom>
          <a:noFill/>
        </p:spPr>
        <p:txBody>
          <a:bodyPr wrap="square" rtlCol="0">
            <a:spAutoFit/>
          </a:bodyPr>
          <a:lstStyle/>
          <a:p>
            <a:pPr algn="ctr"/>
            <a:r>
              <a:rPr lang="en-CA" sz="1200"/>
              <a:t>Soil erosion, timber/crop loss, water quality degradation, habitat reduction</a:t>
            </a:r>
          </a:p>
        </p:txBody>
      </p:sp>
      <p:sp>
        <p:nvSpPr>
          <p:cNvPr id="37" name="TextBox 36">
            <a:extLst>
              <a:ext uri="{FF2B5EF4-FFF2-40B4-BE49-F238E27FC236}">
                <a16:creationId xmlns:a16="http://schemas.microsoft.com/office/drawing/2014/main" id="{18A7E489-E696-7FA7-C8AA-623D55BA4BF7}"/>
              </a:ext>
            </a:extLst>
          </p:cNvPr>
          <p:cNvSpPr txBox="1"/>
          <p:nvPr/>
        </p:nvSpPr>
        <p:spPr>
          <a:xfrm>
            <a:off x="2781641" y="3003550"/>
            <a:ext cx="1194803" cy="707886"/>
          </a:xfrm>
          <a:prstGeom prst="rect">
            <a:avLst/>
          </a:prstGeom>
          <a:noFill/>
        </p:spPr>
        <p:txBody>
          <a:bodyPr wrap="square" rtlCol="0">
            <a:spAutoFit/>
          </a:bodyPr>
          <a:lstStyle/>
          <a:p>
            <a:pPr algn="ctr"/>
            <a:r>
              <a:rPr lang="en-CA" sz="1000"/>
              <a:t>Risk to human life property damage, transportation impacts</a:t>
            </a:r>
          </a:p>
        </p:txBody>
      </p:sp>
      <p:sp>
        <p:nvSpPr>
          <p:cNvPr id="40" name="TextBox 39">
            <a:extLst>
              <a:ext uri="{FF2B5EF4-FFF2-40B4-BE49-F238E27FC236}">
                <a16:creationId xmlns:a16="http://schemas.microsoft.com/office/drawing/2014/main" id="{2441929E-5129-1ABD-785B-29BC8C965507}"/>
              </a:ext>
            </a:extLst>
          </p:cNvPr>
          <p:cNvSpPr txBox="1"/>
          <p:nvPr/>
        </p:nvSpPr>
        <p:spPr>
          <a:xfrm>
            <a:off x="4064466" y="2885421"/>
            <a:ext cx="1303947" cy="276999"/>
          </a:xfrm>
          <a:prstGeom prst="rect">
            <a:avLst/>
          </a:prstGeom>
          <a:noFill/>
        </p:spPr>
        <p:txBody>
          <a:bodyPr wrap="none" rtlCol="0">
            <a:spAutoFit/>
          </a:bodyPr>
          <a:lstStyle/>
          <a:p>
            <a:r>
              <a:rPr lang="en-CA" sz="1200"/>
              <a:t>Local scale effects</a:t>
            </a:r>
          </a:p>
        </p:txBody>
      </p:sp>
      <p:sp>
        <p:nvSpPr>
          <p:cNvPr id="41" name="TextBox 40">
            <a:extLst>
              <a:ext uri="{FF2B5EF4-FFF2-40B4-BE49-F238E27FC236}">
                <a16:creationId xmlns:a16="http://schemas.microsoft.com/office/drawing/2014/main" id="{C2325222-515E-5014-B1D9-6CA12940E1B7}"/>
              </a:ext>
            </a:extLst>
          </p:cNvPr>
          <p:cNvSpPr txBox="1"/>
          <p:nvPr/>
        </p:nvSpPr>
        <p:spPr>
          <a:xfrm>
            <a:off x="4840273" y="3875105"/>
            <a:ext cx="2007922" cy="276999"/>
          </a:xfrm>
          <a:prstGeom prst="rect">
            <a:avLst/>
          </a:prstGeom>
          <a:noFill/>
        </p:spPr>
        <p:txBody>
          <a:bodyPr wrap="none" rtlCol="0">
            <a:spAutoFit/>
          </a:bodyPr>
          <a:lstStyle/>
          <a:p>
            <a:r>
              <a:rPr lang="en-CA" sz="1200"/>
              <a:t>Landscape/watershed effects</a:t>
            </a:r>
          </a:p>
        </p:txBody>
      </p:sp>
      <p:sp>
        <p:nvSpPr>
          <p:cNvPr id="42" name="TextBox 41">
            <a:extLst>
              <a:ext uri="{FF2B5EF4-FFF2-40B4-BE49-F238E27FC236}">
                <a16:creationId xmlns:a16="http://schemas.microsoft.com/office/drawing/2014/main" id="{5095F3B6-ABB1-FF5C-E723-B38B945F2550}"/>
              </a:ext>
            </a:extLst>
          </p:cNvPr>
          <p:cNvSpPr txBox="1"/>
          <p:nvPr/>
        </p:nvSpPr>
        <p:spPr>
          <a:xfrm>
            <a:off x="5304586" y="4571726"/>
            <a:ext cx="1520544" cy="276999"/>
          </a:xfrm>
          <a:prstGeom prst="rect">
            <a:avLst/>
          </a:prstGeom>
          <a:noFill/>
        </p:spPr>
        <p:txBody>
          <a:bodyPr wrap="none" rtlCol="0">
            <a:spAutoFit/>
          </a:bodyPr>
          <a:lstStyle/>
          <a:p>
            <a:r>
              <a:rPr lang="en-CA" sz="1200"/>
              <a:t>Regional scale effects</a:t>
            </a:r>
          </a:p>
        </p:txBody>
      </p:sp>
      <p:sp>
        <p:nvSpPr>
          <p:cNvPr id="43" name="TextBox 42">
            <a:extLst>
              <a:ext uri="{FF2B5EF4-FFF2-40B4-BE49-F238E27FC236}">
                <a16:creationId xmlns:a16="http://schemas.microsoft.com/office/drawing/2014/main" id="{3F76C0FB-1929-0E2A-4E58-19BE1BA9EE20}"/>
              </a:ext>
            </a:extLst>
          </p:cNvPr>
          <p:cNvSpPr txBox="1"/>
          <p:nvPr/>
        </p:nvSpPr>
        <p:spPr>
          <a:xfrm>
            <a:off x="5712303" y="5186309"/>
            <a:ext cx="1513812" cy="276999"/>
          </a:xfrm>
          <a:prstGeom prst="rect">
            <a:avLst/>
          </a:prstGeom>
          <a:noFill/>
        </p:spPr>
        <p:txBody>
          <a:bodyPr wrap="none" rtlCol="0">
            <a:spAutoFit/>
          </a:bodyPr>
          <a:lstStyle/>
          <a:p>
            <a:r>
              <a:rPr lang="en-CA" sz="1200"/>
              <a:t>National scale effects</a:t>
            </a:r>
          </a:p>
        </p:txBody>
      </p:sp>
      <p:sp>
        <p:nvSpPr>
          <p:cNvPr id="44" name="TextBox 43">
            <a:extLst>
              <a:ext uri="{FF2B5EF4-FFF2-40B4-BE49-F238E27FC236}">
                <a16:creationId xmlns:a16="http://schemas.microsoft.com/office/drawing/2014/main" id="{58C0C8BB-4966-7991-8B2A-3A7A3ED14271}"/>
              </a:ext>
            </a:extLst>
          </p:cNvPr>
          <p:cNvSpPr txBox="1"/>
          <p:nvPr/>
        </p:nvSpPr>
        <p:spPr>
          <a:xfrm>
            <a:off x="6136269" y="5752750"/>
            <a:ext cx="1423851" cy="276999"/>
          </a:xfrm>
          <a:prstGeom prst="rect">
            <a:avLst/>
          </a:prstGeom>
          <a:noFill/>
        </p:spPr>
        <p:txBody>
          <a:bodyPr wrap="none" rtlCol="0">
            <a:spAutoFit/>
          </a:bodyPr>
          <a:lstStyle/>
          <a:p>
            <a:r>
              <a:rPr lang="en-CA" sz="1200"/>
              <a:t>Global scale effects</a:t>
            </a:r>
          </a:p>
        </p:txBody>
      </p:sp>
      <p:sp>
        <p:nvSpPr>
          <p:cNvPr id="5" name="TextBox 4">
            <a:extLst>
              <a:ext uri="{FF2B5EF4-FFF2-40B4-BE49-F238E27FC236}">
                <a16:creationId xmlns:a16="http://schemas.microsoft.com/office/drawing/2014/main" id="{3DE747C5-C3F8-2D40-BB95-BD07F5E8575C}"/>
              </a:ext>
            </a:extLst>
          </p:cNvPr>
          <p:cNvSpPr txBox="1"/>
          <p:nvPr/>
        </p:nvSpPr>
        <p:spPr>
          <a:xfrm>
            <a:off x="6991350" y="2424331"/>
            <a:ext cx="4897393" cy="1759456"/>
          </a:xfrm>
          <a:prstGeom prst="rect">
            <a:avLst/>
          </a:prstGeom>
          <a:noFill/>
        </p:spPr>
        <p:txBody>
          <a:bodyPr wrap="square" rtlCol="0">
            <a:spAutoFit/>
          </a:bodyPr>
          <a:lstStyle/>
          <a:p>
            <a:pPr marL="285750" indent="-285750">
              <a:spcAft>
                <a:spcPts val="1000"/>
              </a:spcAft>
              <a:buFont typeface="Arial" panose="020B0604020202020204" pitchFamily="34" charset="0"/>
              <a:buChar char="•"/>
            </a:pPr>
            <a:r>
              <a:rPr lang="en-CA" sz="2000"/>
              <a:t>The impact cut across different scales of our ecosystem with attendant financial implications</a:t>
            </a:r>
          </a:p>
          <a:p>
            <a:pPr marL="285750" indent="-285750">
              <a:spcAft>
                <a:spcPts val="1000"/>
              </a:spcAft>
              <a:buFont typeface="Arial" panose="020B0604020202020204" pitchFamily="34" charset="0"/>
              <a:buChar char="•"/>
            </a:pPr>
            <a:r>
              <a:rPr lang="en-CA" sz="2000"/>
              <a:t>The 2023 wildfire underscores the scale of impact they could have</a:t>
            </a:r>
          </a:p>
        </p:txBody>
      </p:sp>
      <p:sp>
        <p:nvSpPr>
          <p:cNvPr id="10" name="Date Placeholder 9">
            <a:extLst>
              <a:ext uri="{FF2B5EF4-FFF2-40B4-BE49-F238E27FC236}">
                <a16:creationId xmlns:a16="http://schemas.microsoft.com/office/drawing/2014/main" id="{1AAD71A2-8486-3CA9-878C-4385F88C0525}"/>
              </a:ext>
            </a:extLst>
          </p:cNvPr>
          <p:cNvSpPr>
            <a:spLocks noGrp="1"/>
          </p:cNvSpPr>
          <p:nvPr>
            <p:ph type="dt" sz="half" idx="10"/>
          </p:nvPr>
        </p:nvSpPr>
        <p:spPr/>
        <p:txBody>
          <a:bodyPr/>
          <a:lstStyle/>
          <a:p>
            <a:fld id="{08857DA4-5B05-4200-82EB-B75D0DAF7F7E}" type="datetime1">
              <a:rPr lang="en-CA" smtClean="0"/>
              <a:t>2023-08-01</a:t>
            </a:fld>
            <a:endParaRPr lang="en-CA"/>
          </a:p>
        </p:txBody>
      </p:sp>
      <p:sp>
        <p:nvSpPr>
          <p:cNvPr id="11" name="Footer Placeholder 10">
            <a:extLst>
              <a:ext uri="{FF2B5EF4-FFF2-40B4-BE49-F238E27FC236}">
                <a16:creationId xmlns:a16="http://schemas.microsoft.com/office/drawing/2014/main" id="{F106F112-8289-4A7A-592F-917E91E6919A}"/>
              </a:ext>
            </a:extLst>
          </p:cNvPr>
          <p:cNvSpPr>
            <a:spLocks noGrp="1"/>
          </p:cNvSpPr>
          <p:nvPr>
            <p:ph type="ftr" sz="quarter" idx="11"/>
          </p:nvPr>
        </p:nvSpPr>
        <p:spPr/>
        <p:txBody>
          <a:bodyPr/>
          <a:lstStyle/>
          <a:p>
            <a:r>
              <a:rPr lang="en-CA"/>
              <a:t>Group 5</a:t>
            </a:r>
          </a:p>
        </p:txBody>
      </p:sp>
      <p:sp>
        <p:nvSpPr>
          <p:cNvPr id="12" name="Slide Number Placeholder 11">
            <a:extLst>
              <a:ext uri="{FF2B5EF4-FFF2-40B4-BE49-F238E27FC236}">
                <a16:creationId xmlns:a16="http://schemas.microsoft.com/office/drawing/2014/main" id="{8586D6F2-585D-1140-606B-FEE4BB1CB91A}"/>
              </a:ext>
            </a:extLst>
          </p:cNvPr>
          <p:cNvSpPr>
            <a:spLocks noGrp="1"/>
          </p:cNvSpPr>
          <p:nvPr>
            <p:ph type="sldNum" sz="quarter" idx="12"/>
          </p:nvPr>
        </p:nvSpPr>
        <p:spPr/>
        <p:txBody>
          <a:bodyPr/>
          <a:lstStyle/>
          <a:p>
            <a:fld id="{BDB91238-5EA7-49C3-80C3-B69586A475BC}" type="slidenum">
              <a:rPr lang="en-CA" smtClean="0"/>
              <a:t>3</a:t>
            </a:fld>
            <a:endParaRPr lang="en-CA"/>
          </a:p>
        </p:txBody>
      </p:sp>
    </p:spTree>
    <p:extLst>
      <p:ext uri="{BB962C8B-B14F-4D97-AF65-F5344CB8AC3E}">
        <p14:creationId xmlns:p14="http://schemas.microsoft.com/office/powerpoint/2010/main" val="41793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494071" y="367543"/>
            <a:ext cx="10515600" cy="698029"/>
          </a:xfrm>
        </p:spPr>
        <p:txBody>
          <a:bodyPr>
            <a:normAutofit/>
          </a:bodyPr>
          <a:lstStyle/>
          <a:p>
            <a:r>
              <a:rPr lang="en-US" sz="4000" b="1">
                <a:latin typeface="+mn-lt"/>
              </a:rPr>
              <a:t>Satellite View of Wildfire</a:t>
            </a:r>
            <a:endParaRPr lang="en-CA" sz="4000" b="1">
              <a:latin typeface="+mn-lt"/>
            </a:endParaRPr>
          </a:p>
        </p:txBody>
      </p:sp>
      <p:pic>
        <p:nvPicPr>
          <p:cNvPr id="11" name="Picture 10">
            <a:extLst>
              <a:ext uri="{FF2B5EF4-FFF2-40B4-BE49-F238E27FC236}">
                <a16:creationId xmlns:a16="http://schemas.microsoft.com/office/drawing/2014/main" id="{BB9BD11F-744A-DCD7-3143-F250872EF47E}"/>
              </a:ext>
            </a:extLst>
          </p:cNvPr>
          <p:cNvPicPr>
            <a:picLocks noChangeAspect="1"/>
          </p:cNvPicPr>
          <p:nvPr/>
        </p:nvPicPr>
        <p:blipFill rotWithShape="1">
          <a:blip r:embed="rId2"/>
          <a:srcRect t="4222" b="7966"/>
          <a:stretch/>
        </p:blipFill>
        <p:spPr>
          <a:xfrm>
            <a:off x="494071" y="1286814"/>
            <a:ext cx="9972828" cy="5045753"/>
          </a:xfrm>
          <a:prstGeom prst="rect">
            <a:avLst/>
          </a:prstGeom>
        </p:spPr>
      </p:pic>
      <p:sp>
        <p:nvSpPr>
          <p:cNvPr id="12" name="TextBox 11">
            <a:extLst>
              <a:ext uri="{FF2B5EF4-FFF2-40B4-BE49-F238E27FC236}">
                <a16:creationId xmlns:a16="http://schemas.microsoft.com/office/drawing/2014/main" id="{E740B03D-F3F7-3235-1DAA-CB2BF3DE7216}"/>
              </a:ext>
            </a:extLst>
          </p:cNvPr>
          <p:cNvSpPr txBox="1"/>
          <p:nvPr/>
        </p:nvSpPr>
        <p:spPr>
          <a:xfrm>
            <a:off x="2212258" y="4326194"/>
            <a:ext cx="957313" cy="230832"/>
          </a:xfrm>
          <a:prstGeom prst="rect">
            <a:avLst/>
          </a:prstGeom>
          <a:noFill/>
        </p:spPr>
        <p:txBody>
          <a:bodyPr wrap="none" rtlCol="0">
            <a:spAutoFit/>
          </a:bodyPr>
          <a:lstStyle/>
          <a:p>
            <a:r>
              <a:rPr lang="en-CA" sz="900"/>
              <a:t>British Columbia</a:t>
            </a:r>
          </a:p>
        </p:txBody>
      </p:sp>
      <p:sp>
        <p:nvSpPr>
          <p:cNvPr id="14" name="TextBox 13">
            <a:extLst>
              <a:ext uri="{FF2B5EF4-FFF2-40B4-BE49-F238E27FC236}">
                <a16:creationId xmlns:a16="http://schemas.microsoft.com/office/drawing/2014/main" id="{71FF6370-33FB-242E-5F9F-D07C00950808}"/>
              </a:ext>
            </a:extLst>
          </p:cNvPr>
          <p:cNvSpPr txBox="1"/>
          <p:nvPr/>
        </p:nvSpPr>
        <p:spPr>
          <a:xfrm>
            <a:off x="3775587" y="5171768"/>
            <a:ext cx="530915" cy="230832"/>
          </a:xfrm>
          <a:prstGeom prst="rect">
            <a:avLst/>
          </a:prstGeom>
          <a:noFill/>
        </p:spPr>
        <p:txBody>
          <a:bodyPr wrap="none" rtlCol="0">
            <a:spAutoFit/>
          </a:bodyPr>
          <a:lstStyle/>
          <a:p>
            <a:r>
              <a:rPr lang="en-CA" sz="900"/>
              <a:t>Alberta</a:t>
            </a:r>
          </a:p>
        </p:txBody>
      </p:sp>
      <p:sp>
        <p:nvSpPr>
          <p:cNvPr id="16" name="TextBox 15">
            <a:extLst>
              <a:ext uri="{FF2B5EF4-FFF2-40B4-BE49-F238E27FC236}">
                <a16:creationId xmlns:a16="http://schemas.microsoft.com/office/drawing/2014/main" id="{B03393F8-7F9A-A7A8-D40D-70E0271BB07D}"/>
              </a:ext>
            </a:extLst>
          </p:cNvPr>
          <p:cNvSpPr txBox="1"/>
          <p:nvPr/>
        </p:nvSpPr>
        <p:spPr>
          <a:xfrm>
            <a:off x="4399773" y="5340354"/>
            <a:ext cx="846707" cy="230832"/>
          </a:xfrm>
          <a:prstGeom prst="rect">
            <a:avLst/>
          </a:prstGeom>
          <a:noFill/>
        </p:spPr>
        <p:txBody>
          <a:bodyPr wrap="none" rtlCol="0">
            <a:spAutoFit/>
          </a:bodyPr>
          <a:lstStyle/>
          <a:p>
            <a:r>
              <a:rPr lang="en-CA" sz="900"/>
              <a:t>Saskatchewan</a:t>
            </a:r>
          </a:p>
        </p:txBody>
      </p:sp>
      <p:sp>
        <p:nvSpPr>
          <p:cNvPr id="17" name="TextBox 16">
            <a:extLst>
              <a:ext uri="{FF2B5EF4-FFF2-40B4-BE49-F238E27FC236}">
                <a16:creationId xmlns:a16="http://schemas.microsoft.com/office/drawing/2014/main" id="{5C6D688B-020A-CE4C-0503-CFF22BF4A294}"/>
              </a:ext>
            </a:extLst>
          </p:cNvPr>
          <p:cNvSpPr txBox="1"/>
          <p:nvPr/>
        </p:nvSpPr>
        <p:spPr>
          <a:xfrm>
            <a:off x="1971807" y="1704911"/>
            <a:ext cx="1197764" cy="230832"/>
          </a:xfrm>
          <a:prstGeom prst="rect">
            <a:avLst/>
          </a:prstGeom>
          <a:noFill/>
        </p:spPr>
        <p:txBody>
          <a:bodyPr wrap="none" rtlCol="0">
            <a:spAutoFit/>
          </a:bodyPr>
          <a:lstStyle/>
          <a:p>
            <a:r>
              <a:rPr lang="en-CA" sz="900"/>
              <a:t>Northwest Territories</a:t>
            </a:r>
          </a:p>
        </p:txBody>
      </p:sp>
      <p:sp>
        <p:nvSpPr>
          <p:cNvPr id="18" name="TextBox 17">
            <a:extLst>
              <a:ext uri="{FF2B5EF4-FFF2-40B4-BE49-F238E27FC236}">
                <a16:creationId xmlns:a16="http://schemas.microsoft.com/office/drawing/2014/main" id="{D8274096-B8F2-4218-139A-47FB5787E07E}"/>
              </a:ext>
            </a:extLst>
          </p:cNvPr>
          <p:cNvSpPr txBox="1"/>
          <p:nvPr/>
        </p:nvSpPr>
        <p:spPr>
          <a:xfrm>
            <a:off x="1194186" y="2634441"/>
            <a:ext cx="476412" cy="230832"/>
          </a:xfrm>
          <a:prstGeom prst="rect">
            <a:avLst/>
          </a:prstGeom>
          <a:noFill/>
        </p:spPr>
        <p:txBody>
          <a:bodyPr wrap="none" rtlCol="0">
            <a:spAutoFit/>
          </a:bodyPr>
          <a:lstStyle/>
          <a:p>
            <a:r>
              <a:rPr lang="en-CA" sz="900"/>
              <a:t>Yukon</a:t>
            </a:r>
          </a:p>
        </p:txBody>
      </p:sp>
      <p:sp>
        <p:nvSpPr>
          <p:cNvPr id="20" name="TextBox 19">
            <a:extLst>
              <a:ext uri="{FF2B5EF4-FFF2-40B4-BE49-F238E27FC236}">
                <a16:creationId xmlns:a16="http://schemas.microsoft.com/office/drawing/2014/main" id="{63E19AEE-A24D-36A1-9579-4BC4618C3D5D}"/>
              </a:ext>
            </a:extLst>
          </p:cNvPr>
          <p:cNvSpPr txBox="1"/>
          <p:nvPr/>
        </p:nvSpPr>
        <p:spPr>
          <a:xfrm>
            <a:off x="5287328" y="4975575"/>
            <a:ext cx="641522" cy="230832"/>
          </a:xfrm>
          <a:prstGeom prst="rect">
            <a:avLst/>
          </a:prstGeom>
          <a:noFill/>
        </p:spPr>
        <p:txBody>
          <a:bodyPr wrap="none" rtlCol="0">
            <a:spAutoFit/>
          </a:bodyPr>
          <a:lstStyle/>
          <a:p>
            <a:r>
              <a:rPr lang="en-CA" sz="900"/>
              <a:t>Manitoba</a:t>
            </a:r>
          </a:p>
        </p:txBody>
      </p:sp>
      <p:sp>
        <p:nvSpPr>
          <p:cNvPr id="21" name="TextBox 20">
            <a:extLst>
              <a:ext uri="{FF2B5EF4-FFF2-40B4-BE49-F238E27FC236}">
                <a16:creationId xmlns:a16="http://schemas.microsoft.com/office/drawing/2014/main" id="{246F00D5-2FE4-90E3-A5B5-F748C2553613}"/>
              </a:ext>
            </a:extLst>
          </p:cNvPr>
          <p:cNvSpPr txBox="1"/>
          <p:nvPr/>
        </p:nvSpPr>
        <p:spPr>
          <a:xfrm>
            <a:off x="6941599" y="5707852"/>
            <a:ext cx="543739" cy="230832"/>
          </a:xfrm>
          <a:prstGeom prst="rect">
            <a:avLst/>
          </a:prstGeom>
          <a:noFill/>
        </p:spPr>
        <p:txBody>
          <a:bodyPr wrap="none" rtlCol="0">
            <a:spAutoFit/>
          </a:bodyPr>
          <a:lstStyle/>
          <a:p>
            <a:r>
              <a:rPr lang="en-CA" sz="900"/>
              <a:t>Ontario</a:t>
            </a:r>
          </a:p>
        </p:txBody>
      </p:sp>
      <p:sp>
        <p:nvSpPr>
          <p:cNvPr id="23" name="TextBox 22">
            <a:extLst>
              <a:ext uri="{FF2B5EF4-FFF2-40B4-BE49-F238E27FC236}">
                <a16:creationId xmlns:a16="http://schemas.microsoft.com/office/drawing/2014/main" id="{6540AAE9-C154-72A0-D8EF-5D22171AF492}"/>
              </a:ext>
            </a:extLst>
          </p:cNvPr>
          <p:cNvSpPr txBox="1"/>
          <p:nvPr/>
        </p:nvSpPr>
        <p:spPr>
          <a:xfrm>
            <a:off x="7881577" y="5938684"/>
            <a:ext cx="546945" cy="230832"/>
          </a:xfrm>
          <a:prstGeom prst="rect">
            <a:avLst/>
          </a:prstGeom>
          <a:noFill/>
        </p:spPr>
        <p:txBody>
          <a:bodyPr wrap="none" rtlCol="0">
            <a:spAutoFit/>
          </a:bodyPr>
          <a:lstStyle/>
          <a:p>
            <a:r>
              <a:rPr lang="en-CA" sz="900"/>
              <a:t>Quebec</a:t>
            </a:r>
          </a:p>
        </p:txBody>
      </p:sp>
      <p:sp>
        <p:nvSpPr>
          <p:cNvPr id="24" name="TextBox 23">
            <a:extLst>
              <a:ext uri="{FF2B5EF4-FFF2-40B4-BE49-F238E27FC236}">
                <a16:creationId xmlns:a16="http://schemas.microsoft.com/office/drawing/2014/main" id="{992A1BE9-27A9-F9AB-A291-9E85FFB03B83}"/>
              </a:ext>
            </a:extLst>
          </p:cNvPr>
          <p:cNvSpPr txBox="1"/>
          <p:nvPr/>
        </p:nvSpPr>
        <p:spPr>
          <a:xfrm>
            <a:off x="9270025" y="5033268"/>
            <a:ext cx="933600" cy="369332"/>
          </a:xfrm>
          <a:prstGeom prst="rect">
            <a:avLst/>
          </a:prstGeom>
          <a:noFill/>
        </p:spPr>
        <p:txBody>
          <a:bodyPr wrap="square" rtlCol="0">
            <a:spAutoFit/>
          </a:bodyPr>
          <a:lstStyle/>
          <a:p>
            <a:r>
              <a:rPr lang="en-CA" sz="900"/>
              <a:t>Newfoundland and Labrador</a:t>
            </a:r>
          </a:p>
        </p:txBody>
      </p:sp>
      <p:sp>
        <p:nvSpPr>
          <p:cNvPr id="3" name="Content Placeholder 2">
            <a:extLst>
              <a:ext uri="{FF2B5EF4-FFF2-40B4-BE49-F238E27FC236}">
                <a16:creationId xmlns:a16="http://schemas.microsoft.com/office/drawing/2014/main" id="{C475570A-D78C-9D0A-BBCC-05612AD5A615}"/>
              </a:ext>
            </a:extLst>
          </p:cNvPr>
          <p:cNvSpPr>
            <a:spLocks noGrp="1"/>
          </p:cNvSpPr>
          <p:nvPr>
            <p:ph idx="1"/>
          </p:nvPr>
        </p:nvSpPr>
        <p:spPr>
          <a:xfrm>
            <a:off x="6226043" y="1268632"/>
            <a:ext cx="5471886" cy="1946515"/>
          </a:xfrm>
          <a:solidFill>
            <a:schemeClr val="bg1"/>
          </a:solidFill>
        </p:spPr>
        <p:txBody>
          <a:bodyPr anchor="ctr">
            <a:noAutofit/>
          </a:bodyPr>
          <a:lstStyle/>
          <a:p>
            <a:r>
              <a:rPr lang="en-US" sz="2000">
                <a:solidFill>
                  <a:srgbClr val="000000"/>
                </a:solidFill>
              </a:rPr>
              <a:t>Map shows satellite view of wildfires between 1990 – 2021</a:t>
            </a:r>
          </a:p>
          <a:p>
            <a:r>
              <a:rPr lang="en-US" sz="2000">
                <a:solidFill>
                  <a:srgbClr val="000000"/>
                </a:solidFill>
              </a:rPr>
              <a:t>Size of the polygons show the extent of the fires </a:t>
            </a:r>
          </a:p>
          <a:p>
            <a:r>
              <a:rPr lang="en-US" sz="2000">
                <a:solidFill>
                  <a:srgbClr val="000000"/>
                </a:solidFill>
              </a:rPr>
              <a:t>Most occurred within a belt trending from NW to SE</a:t>
            </a:r>
          </a:p>
        </p:txBody>
      </p:sp>
      <p:sp>
        <p:nvSpPr>
          <p:cNvPr id="4" name="Date Placeholder 3">
            <a:extLst>
              <a:ext uri="{FF2B5EF4-FFF2-40B4-BE49-F238E27FC236}">
                <a16:creationId xmlns:a16="http://schemas.microsoft.com/office/drawing/2014/main" id="{1C9A30FC-6CB2-8B80-CA81-F7305CA67A14}"/>
              </a:ext>
            </a:extLst>
          </p:cNvPr>
          <p:cNvSpPr>
            <a:spLocks noGrp="1"/>
          </p:cNvSpPr>
          <p:nvPr>
            <p:ph type="dt" sz="half" idx="10"/>
          </p:nvPr>
        </p:nvSpPr>
        <p:spPr/>
        <p:txBody>
          <a:bodyPr/>
          <a:lstStyle/>
          <a:p>
            <a:fld id="{EFF2A24B-65EB-4849-8814-BE334FA985FF}" type="datetime1">
              <a:rPr lang="en-CA" smtClean="0"/>
              <a:t>2023-08-01</a:t>
            </a:fld>
            <a:endParaRPr lang="en-CA"/>
          </a:p>
        </p:txBody>
      </p:sp>
      <p:sp>
        <p:nvSpPr>
          <p:cNvPr id="5" name="Footer Placeholder 4">
            <a:extLst>
              <a:ext uri="{FF2B5EF4-FFF2-40B4-BE49-F238E27FC236}">
                <a16:creationId xmlns:a16="http://schemas.microsoft.com/office/drawing/2014/main" id="{9B023E86-E45E-BCA8-0266-F27F2F70AE6D}"/>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9892C01A-E6A1-09D7-5BE0-413D17B408E7}"/>
              </a:ext>
            </a:extLst>
          </p:cNvPr>
          <p:cNvSpPr>
            <a:spLocks noGrp="1"/>
          </p:cNvSpPr>
          <p:nvPr>
            <p:ph type="sldNum" sz="quarter" idx="12"/>
          </p:nvPr>
        </p:nvSpPr>
        <p:spPr/>
        <p:txBody>
          <a:bodyPr/>
          <a:lstStyle/>
          <a:p>
            <a:fld id="{BDB91238-5EA7-49C3-80C3-B69586A475BC}" type="slidenum">
              <a:rPr lang="en-CA" smtClean="0"/>
              <a:t>4</a:t>
            </a:fld>
            <a:endParaRPr lang="en-CA"/>
          </a:p>
        </p:txBody>
      </p:sp>
      <p:sp>
        <p:nvSpPr>
          <p:cNvPr id="7" name="TextBox 6">
            <a:extLst>
              <a:ext uri="{FF2B5EF4-FFF2-40B4-BE49-F238E27FC236}">
                <a16:creationId xmlns:a16="http://schemas.microsoft.com/office/drawing/2014/main" id="{8DA446F0-DD7D-0BB6-3DFB-29EFC856041C}"/>
              </a:ext>
            </a:extLst>
          </p:cNvPr>
          <p:cNvSpPr txBox="1"/>
          <p:nvPr/>
        </p:nvSpPr>
        <p:spPr>
          <a:xfrm>
            <a:off x="4823126" y="2403609"/>
            <a:ext cx="587020" cy="230832"/>
          </a:xfrm>
          <a:prstGeom prst="rect">
            <a:avLst/>
          </a:prstGeom>
          <a:noFill/>
        </p:spPr>
        <p:txBody>
          <a:bodyPr wrap="none" rtlCol="0">
            <a:spAutoFit/>
          </a:bodyPr>
          <a:lstStyle/>
          <a:p>
            <a:r>
              <a:rPr lang="en-CA" sz="900"/>
              <a:t>Nunavut</a:t>
            </a:r>
          </a:p>
        </p:txBody>
      </p:sp>
      <p:sp>
        <p:nvSpPr>
          <p:cNvPr id="8" name="TextBox 7">
            <a:extLst>
              <a:ext uri="{FF2B5EF4-FFF2-40B4-BE49-F238E27FC236}">
                <a16:creationId xmlns:a16="http://schemas.microsoft.com/office/drawing/2014/main" id="{05F78B56-E6BA-CA65-C299-9A78C5A7812D}"/>
              </a:ext>
            </a:extLst>
          </p:cNvPr>
          <p:cNvSpPr txBox="1"/>
          <p:nvPr/>
        </p:nvSpPr>
        <p:spPr>
          <a:xfrm>
            <a:off x="9982200" y="5828809"/>
            <a:ext cx="1160895" cy="230832"/>
          </a:xfrm>
          <a:prstGeom prst="rect">
            <a:avLst/>
          </a:prstGeom>
          <a:noFill/>
        </p:spPr>
        <p:txBody>
          <a:bodyPr wrap="none" rtlCol="0">
            <a:spAutoFit/>
          </a:bodyPr>
          <a:lstStyle/>
          <a:p>
            <a:r>
              <a:rPr lang="en-CA" sz="900"/>
              <a:t>Prince Edward Island</a:t>
            </a:r>
          </a:p>
        </p:txBody>
      </p:sp>
    </p:spTree>
    <p:extLst>
      <p:ext uri="{BB962C8B-B14F-4D97-AF65-F5344CB8AC3E}">
        <p14:creationId xmlns:p14="http://schemas.microsoft.com/office/powerpoint/2010/main" val="896873875"/>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8EE72-C9BF-ED4C-E177-96E9573513BF}"/>
              </a:ext>
            </a:extLst>
          </p:cNvPr>
          <p:cNvSpPr>
            <a:spLocks noGrp="1"/>
          </p:cNvSpPr>
          <p:nvPr>
            <p:ph type="title"/>
          </p:nvPr>
        </p:nvSpPr>
        <p:spPr>
          <a:xfrm>
            <a:off x="838200" y="365126"/>
            <a:ext cx="11258550" cy="702404"/>
          </a:xfrm>
        </p:spPr>
        <p:txBody>
          <a:bodyPr>
            <a:normAutofit/>
          </a:bodyPr>
          <a:lstStyle/>
          <a:p>
            <a:r>
              <a:rPr lang="en-US" b="1">
                <a:latin typeface="+mn-lt"/>
              </a:rPr>
              <a:t>Project Goal and Objective</a:t>
            </a:r>
            <a:endParaRPr lang="en-CA" b="1">
              <a:latin typeface="+mn-lt"/>
            </a:endParaRPr>
          </a:p>
        </p:txBody>
      </p:sp>
      <p:sp>
        <p:nvSpPr>
          <p:cNvPr id="3" name="Content Placeholder 2">
            <a:extLst>
              <a:ext uri="{FF2B5EF4-FFF2-40B4-BE49-F238E27FC236}">
                <a16:creationId xmlns:a16="http://schemas.microsoft.com/office/drawing/2014/main" id="{E7DA2A53-6017-9B7E-9E02-A1910DC574A2}"/>
              </a:ext>
            </a:extLst>
          </p:cNvPr>
          <p:cNvSpPr>
            <a:spLocks noGrp="1"/>
          </p:cNvSpPr>
          <p:nvPr>
            <p:ph idx="1"/>
          </p:nvPr>
        </p:nvSpPr>
        <p:spPr>
          <a:xfrm>
            <a:off x="838200" y="1481288"/>
            <a:ext cx="10433180" cy="4337776"/>
          </a:xfrm>
        </p:spPr>
        <p:txBody>
          <a:bodyPr vert="horz" lIns="91440" tIns="45720" rIns="91440" bIns="45720" rtlCol="0" anchor="t">
            <a:normAutofit/>
          </a:bodyPr>
          <a:lstStyle/>
          <a:p>
            <a:pPr marL="0" indent="0">
              <a:spcAft>
                <a:spcPts val="2400"/>
              </a:spcAft>
              <a:buNone/>
            </a:pPr>
            <a:r>
              <a:rPr lang="en-GB" sz="2200"/>
              <a:t>As project goal, we achieved the following objectives through exploratory analysis and machine learning model</a:t>
            </a:r>
            <a:r>
              <a:rPr lang="en-US" sz="2200">
                <a:solidFill>
                  <a:srgbClr val="374151"/>
                </a:solidFill>
              </a:rPr>
              <a:t>:</a:t>
            </a:r>
          </a:p>
          <a:p>
            <a:pPr marL="447675" lvl="1" indent="-352425">
              <a:spcAft>
                <a:spcPts val="1800"/>
              </a:spcAft>
              <a:buFont typeface="+mj-lt"/>
              <a:buAutoNum type="arabicPeriod"/>
            </a:pPr>
            <a:r>
              <a:rPr lang="en-GB" sz="2200"/>
              <a:t>Identified the primary drivers of wildfire and its severity in Canada.</a:t>
            </a:r>
            <a:endParaRPr lang="en-GB" sz="2200">
              <a:cs typeface="Calibri"/>
            </a:endParaRPr>
          </a:p>
          <a:p>
            <a:pPr marL="447675" lvl="1" indent="-352425">
              <a:spcAft>
                <a:spcPts val="1800"/>
              </a:spcAft>
              <a:buFont typeface="+mj-lt"/>
              <a:buAutoNum type="arabicPeriod"/>
            </a:pPr>
            <a:r>
              <a:rPr lang="en-GB" sz="2200"/>
              <a:t>Visually presented the geographical location that are less susceptible to wildfire, which can inform investment decisions. </a:t>
            </a:r>
          </a:p>
          <a:p>
            <a:pPr marL="447675" lvl="1" indent="-352425">
              <a:spcAft>
                <a:spcPts val="1800"/>
              </a:spcAft>
              <a:buAutoNum type="arabicPeriod"/>
            </a:pPr>
            <a:r>
              <a:rPr lang="en-GB" sz="2200"/>
              <a:t>Identified the periods during which wildfires are most likely to occur.</a:t>
            </a:r>
            <a:endParaRPr lang="en-CA" sz="2200"/>
          </a:p>
          <a:p>
            <a:pPr marL="447675" lvl="1" indent="-352425">
              <a:spcAft>
                <a:spcPts val="1800"/>
              </a:spcAft>
              <a:buFont typeface="+mj-lt"/>
              <a:buAutoNum type="arabicPeriod"/>
            </a:pPr>
            <a:r>
              <a:rPr lang="en-US" sz="2200"/>
              <a:t>Predicted the likelihood of wildfires based on Vegetation index, Land Surface Temperature, and Burn area.</a:t>
            </a:r>
          </a:p>
          <a:p>
            <a:pPr marL="0" indent="0">
              <a:buNone/>
            </a:pPr>
            <a:endParaRPr lang="en-GB" sz="2200">
              <a:solidFill>
                <a:srgbClr val="FF0000"/>
              </a:solidFill>
            </a:endParaRPr>
          </a:p>
          <a:p>
            <a:pPr marL="0" indent="0">
              <a:buNone/>
            </a:pPr>
            <a:endParaRPr lang="en-GB" sz="2200">
              <a:solidFill>
                <a:srgbClr val="FF0000"/>
              </a:solidFill>
            </a:endParaRPr>
          </a:p>
        </p:txBody>
      </p:sp>
      <p:sp>
        <p:nvSpPr>
          <p:cNvPr id="4" name="Date Placeholder 3">
            <a:extLst>
              <a:ext uri="{FF2B5EF4-FFF2-40B4-BE49-F238E27FC236}">
                <a16:creationId xmlns:a16="http://schemas.microsoft.com/office/drawing/2014/main" id="{1A555998-FD98-F47B-C090-F894D412E82A}"/>
              </a:ext>
            </a:extLst>
          </p:cNvPr>
          <p:cNvSpPr>
            <a:spLocks noGrp="1"/>
          </p:cNvSpPr>
          <p:nvPr>
            <p:ph type="dt" sz="half" idx="10"/>
          </p:nvPr>
        </p:nvSpPr>
        <p:spPr/>
        <p:txBody>
          <a:bodyPr/>
          <a:lstStyle/>
          <a:p>
            <a:fld id="{E949B83A-376C-4183-8893-16CA24AECB3C}" type="datetime1">
              <a:rPr lang="en-CA" smtClean="0"/>
              <a:t>2023-08-01</a:t>
            </a:fld>
            <a:endParaRPr lang="en-CA"/>
          </a:p>
        </p:txBody>
      </p:sp>
      <p:sp>
        <p:nvSpPr>
          <p:cNvPr id="5" name="Footer Placeholder 4">
            <a:extLst>
              <a:ext uri="{FF2B5EF4-FFF2-40B4-BE49-F238E27FC236}">
                <a16:creationId xmlns:a16="http://schemas.microsoft.com/office/drawing/2014/main" id="{59048982-22C0-21E4-203C-AF7C54F98859}"/>
              </a:ext>
            </a:extLst>
          </p:cNvPr>
          <p:cNvSpPr>
            <a:spLocks noGrp="1"/>
          </p:cNvSpPr>
          <p:nvPr>
            <p:ph type="ftr" sz="quarter" idx="11"/>
          </p:nvPr>
        </p:nvSpPr>
        <p:spPr/>
        <p:txBody>
          <a:bodyPr/>
          <a:lstStyle/>
          <a:p>
            <a:r>
              <a:rPr lang="en-CA"/>
              <a:t>Group 5</a:t>
            </a:r>
          </a:p>
        </p:txBody>
      </p:sp>
      <p:sp>
        <p:nvSpPr>
          <p:cNvPr id="6" name="Slide Number Placeholder 5">
            <a:extLst>
              <a:ext uri="{FF2B5EF4-FFF2-40B4-BE49-F238E27FC236}">
                <a16:creationId xmlns:a16="http://schemas.microsoft.com/office/drawing/2014/main" id="{FFC87943-E016-34EC-B21D-12443E058AEB}"/>
              </a:ext>
            </a:extLst>
          </p:cNvPr>
          <p:cNvSpPr>
            <a:spLocks noGrp="1"/>
          </p:cNvSpPr>
          <p:nvPr>
            <p:ph type="sldNum" sz="quarter" idx="12"/>
          </p:nvPr>
        </p:nvSpPr>
        <p:spPr/>
        <p:txBody>
          <a:bodyPr/>
          <a:lstStyle/>
          <a:p>
            <a:fld id="{BDB91238-5EA7-49C3-80C3-B69586A475BC}" type="slidenum">
              <a:rPr lang="en-CA" smtClean="0"/>
              <a:t>5</a:t>
            </a:fld>
            <a:endParaRPr lang="en-CA"/>
          </a:p>
        </p:txBody>
      </p:sp>
    </p:spTree>
    <p:extLst>
      <p:ext uri="{BB962C8B-B14F-4D97-AF65-F5344CB8AC3E}">
        <p14:creationId xmlns:p14="http://schemas.microsoft.com/office/powerpoint/2010/main" val="3782442643"/>
      </p:ext>
    </p:extLst>
  </p:cSld>
  <p:clrMapOvr>
    <a:masterClrMapping/>
  </p:clrMapOvr>
  <mc:AlternateContent xmlns:mc="http://schemas.openxmlformats.org/markup-compatibility/2006" xmlns:p14="http://schemas.microsoft.com/office/powerpoint/2010/main">
    <mc:Choice Requires="p14">
      <p:transition p14:dur="10" advTm="60000"/>
    </mc:Choice>
    <mc:Fallback xmlns="">
      <p:transition advTm="6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838200" y="356375"/>
            <a:ext cx="10515600" cy="698029"/>
          </a:xfrm>
        </p:spPr>
        <p:txBody>
          <a:bodyPr/>
          <a:lstStyle/>
          <a:p>
            <a:r>
              <a:rPr lang="en-US" b="1">
                <a:latin typeface="+mn-lt"/>
              </a:rPr>
              <a:t>Dataset and Wrangling Steps</a:t>
            </a:r>
            <a:endParaRPr lang="en-CA" b="1">
              <a:latin typeface="+mn-lt"/>
            </a:endParaRPr>
          </a:p>
        </p:txBody>
      </p:sp>
      <p:graphicFrame>
        <p:nvGraphicFramePr>
          <p:cNvPr id="12" name="Content Placeholder 11">
            <a:extLst>
              <a:ext uri="{FF2B5EF4-FFF2-40B4-BE49-F238E27FC236}">
                <a16:creationId xmlns:a16="http://schemas.microsoft.com/office/drawing/2014/main" id="{D6DEAFA0-0FDD-DF7D-9C0B-2FCAF16F1ECD}"/>
              </a:ext>
            </a:extLst>
          </p:cNvPr>
          <p:cNvGraphicFramePr>
            <a:graphicFrameLocks noGrp="1"/>
          </p:cNvGraphicFramePr>
          <p:nvPr>
            <p:ph idx="1"/>
            <p:extLst>
              <p:ext uri="{D42A27DB-BD31-4B8C-83A1-F6EECF244321}">
                <p14:modId xmlns:p14="http://schemas.microsoft.com/office/powerpoint/2010/main" val="3493568290"/>
              </p:ext>
            </p:extLst>
          </p:nvPr>
        </p:nvGraphicFramePr>
        <p:xfrm>
          <a:off x="899746" y="1079659"/>
          <a:ext cx="10320701" cy="3194683"/>
        </p:xfrm>
        <a:graphic>
          <a:graphicData uri="http://schemas.openxmlformats.org/drawingml/2006/table">
            <a:tbl>
              <a:tblPr firstRow="1" bandRow="1">
                <a:tableStyleId>{00A15C55-8517-42AA-B614-E9B94910E393}</a:tableStyleId>
              </a:tblPr>
              <a:tblGrid>
                <a:gridCol w="1479953">
                  <a:extLst>
                    <a:ext uri="{9D8B030D-6E8A-4147-A177-3AD203B41FA5}">
                      <a16:colId xmlns:a16="http://schemas.microsoft.com/office/drawing/2014/main" val="2999048540"/>
                    </a:ext>
                  </a:extLst>
                </a:gridCol>
                <a:gridCol w="1820968">
                  <a:extLst>
                    <a:ext uri="{9D8B030D-6E8A-4147-A177-3AD203B41FA5}">
                      <a16:colId xmlns:a16="http://schemas.microsoft.com/office/drawing/2014/main" val="2495608829"/>
                    </a:ext>
                  </a:extLst>
                </a:gridCol>
                <a:gridCol w="2438797">
                  <a:extLst>
                    <a:ext uri="{9D8B030D-6E8A-4147-A177-3AD203B41FA5}">
                      <a16:colId xmlns:a16="http://schemas.microsoft.com/office/drawing/2014/main" val="3249631531"/>
                    </a:ext>
                  </a:extLst>
                </a:gridCol>
                <a:gridCol w="2276212">
                  <a:extLst>
                    <a:ext uri="{9D8B030D-6E8A-4147-A177-3AD203B41FA5}">
                      <a16:colId xmlns:a16="http://schemas.microsoft.com/office/drawing/2014/main" val="4067236200"/>
                    </a:ext>
                  </a:extLst>
                </a:gridCol>
                <a:gridCol w="2304771">
                  <a:extLst>
                    <a:ext uri="{9D8B030D-6E8A-4147-A177-3AD203B41FA5}">
                      <a16:colId xmlns:a16="http://schemas.microsoft.com/office/drawing/2014/main" val="1210140715"/>
                    </a:ext>
                  </a:extLst>
                </a:gridCol>
              </a:tblGrid>
              <a:tr h="514350">
                <a:tc>
                  <a:txBody>
                    <a:bodyPr/>
                    <a:lstStyle/>
                    <a:p>
                      <a:pPr marL="85725" indent="0" algn="l" fontAlgn="base"/>
                      <a:r>
                        <a:rPr lang="en-GB" sz="1400">
                          <a:effectLst/>
                        </a:rPr>
                        <a:t>Name </a:t>
                      </a:r>
                      <a:endParaRPr lang="en-GB" sz="1400">
                        <a:effectLst/>
                        <a:latin typeface="+mn-lt"/>
                      </a:endParaRPr>
                    </a:p>
                  </a:txBody>
                  <a:tcPr marL="0" marR="0" marT="0" marB="0" anchor="ctr"/>
                </a:tc>
                <a:tc>
                  <a:txBody>
                    <a:bodyPr/>
                    <a:lstStyle/>
                    <a:p>
                      <a:pPr marL="85725" indent="0" algn="l" fontAlgn="base"/>
                      <a:r>
                        <a:rPr lang="en-GB" sz="1400">
                          <a:effectLst/>
                        </a:rPr>
                        <a:t>Dimension </a:t>
                      </a:r>
                    </a:p>
                    <a:p>
                      <a:pPr marL="85725" indent="0" algn="l" fontAlgn="base"/>
                      <a:r>
                        <a:rPr lang="en-GB" sz="1400">
                          <a:effectLst/>
                        </a:rPr>
                        <a:t>(Row, Columns) </a:t>
                      </a:r>
                      <a:endParaRPr lang="en-GB" sz="1400">
                        <a:effectLst/>
                        <a:latin typeface="+mn-lt"/>
                      </a:endParaRPr>
                    </a:p>
                  </a:txBody>
                  <a:tcPr marL="0" marR="0" marT="0" marB="0" anchor="ctr"/>
                </a:tc>
                <a:tc>
                  <a:txBody>
                    <a:bodyPr/>
                    <a:lstStyle/>
                    <a:p>
                      <a:pPr marL="85725" indent="0" algn="l" fontAlgn="base"/>
                      <a:r>
                        <a:rPr lang="en-GB" sz="1400">
                          <a:effectLst/>
                        </a:rPr>
                        <a:t>Description </a:t>
                      </a:r>
                      <a:endParaRPr lang="en-GB" sz="1400">
                        <a:effectLst/>
                        <a:latin typeface="+mn-lt"/>
                      </a:endParaRPr>
                    </a:p>
                  </a:txBody>
                  <a:tcPr marL="0" marR="0" marT="0" marB="0" anchor="ctr"/>
                </a:tc>
                <a:tc>
                  <a:txBody>
                    <a:bodyPr/>
                    <a:lstStyle/>
                    <a:p>
                      <a:pPr marL="85725" indent="0" fontAlgn="base"/>
                      <a:r>
                        <a:rPr lang="en-GB" sz="1400">
                          <a:effectLst/>
                        </a:rPr>
                        <a:t>Source </a:t>
                      </a:r>
                      <a:endParaRPr lang="en-GB" sz="1400">
                        <a:effectLst/>
                        <a:latin typeface="Calibri" panose="020F0502020204030204" pitchFamily="34" charset="0"/>
                      </a:endParaRPr>
                    </a:p>
                  </a:txBody>
                  <a:tcPr marL="0" marR="0" marT="0" marB="0" anchor="ctr"/>
                </a:tc>
                <a:tc>
                  <a:txBody>
                    <a:bodyPr/>
                    <a:lstStyle/>
                    <a:p>
                      <a:pPr marL="85725" indent="0" fontAlgn="base"/>
                      <a:r>
                        <a:rPr lang="en-GB" sz="1400">
                          <a:effectLst/>
                        </a:rPr>
                        <a:t>Data Accessed</a:t>
                      </a:r>
                      <a:endParaRPr lang="en-GB" sz="1400">
                        <a:effectLst/>
                        <a:latin typeface="Calibri" panose="020F0502020204030204" pitchFamily="34" charset="0"/>
                      </a:endParaRPr>
                    </a:p>
                  </a:txBody>
                  <a:tcPr marL="0" marR="0" marT="0" marB="0" anchor="ctr"/>
                </a:tc>
                <a:extLst>
                  <a:ext uri="{0D108BD9-81ED-4DB2-BD59-A6C34878D82A}">
                    <a16:rowId xmlns:a16="http://schemas.microsoft.com/office/drawing/2014/main" val="4006786452"/>
                  </a:ext>
                </a:extLst>
              </a:tr>
              <a:tr h="552449">
                <a:tc>
                  <a:txBody>
                    <a:bodyPr/>
                    <a:lstStyle/>
                    <a:p>
                      <a:pPr marL="85725" indent="0" algn="l" fontAlgn="base"/>
                      <a:r>
                        <a:rPr lang="en-GB" sz="1300">
                          <a:effectLst/>
                        </a:rPr>
                        <a:t>Number of fires </a:t>
                      </a:r>
                      <a:endParaRPr lang="en-GB" sz="1300">
                        <a:effectLst/>
                        <a:latin typeface="+mn-lt"/>
                      </a:endParaRPr>
                    </a:p>
                  </a:txBody>
                  <a:tcPr marL="0" marR="0" marT="0" marB="0" anchor="ctr"/>
                </a:tc>
                <a:tc>
                  <a:txBody>
                    <a:bodyPr/>
                    <a:lstStyle/>
                    <a:p>
                      <a:pPr marL="85725" indent="0" algn="l" fontAlgn="base"/>
                      <a:r>
                        <a:rPr lang="en-GB" sz="1300">
                          <a:effectLst/>
                        </a:rPr>
                        <a:t>1060, 11 </a:t>
                      </a:r>
                      <a:endParaRPr lang="en-GB" sz="1300">
                        <a:effectLst/>
                        <a:latin typeface="+mn-lt"/>
                      </a:endParaRPr>
                    </a:p>
                  </a:txBody>
                  <a:tcPr marL="0" marR="0" marT="0" marB="0" anchor="ctr"/>
                </a:tc>
                <a:tc>
                  <a:txBody>
                    <a:bodyPr/>
                    <a:lstStyle/>
                    <a:p>
                      <a:pPr marL="85725" indent="0" algn="l" fontAlgn="base"/>
                      <a:r>
                        <a:rPr lang="en-GB" sz="1300">
                          <a:effectLst/>
                        </a:rPr>
                        <a:t>Number of fires grouped by month, causes, and fire size</a:t>
                      </a:r>
                      <a:endParaRPr lang="en-GB" sz="1300">
                        <a:effectLst/>
                        <a:latin typeface="+mn-lt"/>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hlinkClick r:id="rId2">
                            <a:extLst>
                              <a:ext uri="{A12FA001-AC4F-418D-AE19-62706E023703}">
                                <ahyp:hlinkClr xmlns:ahyp="http://schemas.microsoft.com/office/drawing/2018/hyperlinkcolor" val="tx"/>
                              </a:ext>
                            </a:extLst>
                          </a:hlinkClick>
                        </a:rPr>
                        <a:t>National Forest Database</a:t>
                      </a:r>
                      <a:r>
                        <a:rPr lang="en-GB" sz="1300" kern="1200">
                          <a:solidFill>
                            <a:schemeClr val="dk1"/>
                          </a:solidFill>
                          <a:effectLst/>
                        </a:rPr>
                        <a:t> </a:t>
                      </a:r>
                      <a:endParaRPr lang="en-GB" sz="1300" kern="120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latin typeface="+mn-lt"/>
                          <a:ea typeface="+mn-ea"/>
                          <a:cs typeface="+mn-cs"/>
                        </a:rPr>
                        <a:t>11</a:t>
                      </a:r>
                      <a:r>
                        <a:rPr lang="en-GB" sz="1300" kern="1200" baseline="30000">
                          <a:solidFill>
                            <a:schemeClr val="dk1"/>
                          </a:solidFill>
                          <a:effectLst/>
                          <a:latin typeface="+mn-lt"/>
                          <a:ea typeface="+mn-ea"/>
                          <a:cs typeface="+mn-cs"/>
                        </a:rPr>
                        <a:t>th</a:t>
                      </a:r>
                      <a:r>
                        <a:rPr lang="en-GB" sz="1300" kern="1200">
                          <a:solidFill>
                            <a:schemeClr val="dk1"/>
                          </a:solidFill>
                          <a:effectLst/>
                          <a:latin typeface="+mn-lt"/>
                          <a:ea typeface="+mn-ea"/>
                          <a:cs typeface="+mn-cs"/>
                        </a:rPr>
                        <a:t> July 2023</a:t>
                      </a:r>
                    </a:p>
                  </a:txBody>
                  <a:tcPr marL="0" marR="0" marT="0" marB="0" anchor="ctr"/>
                </a:tc>
                <a:extLst>
                  <a:ext uri="{0D108BD9-81ED-4DB2-BD59-A6C34878D82A}">
                    <a16:rowId xmlns:a16="http://schemas.microsoft.com/office/drawing/2014/main" val="2280891174"/>
                  </a:ext>
                </a:extLst>
              </a:tr>
              <a:tr h="609599">
                <a:tc>
                  <a:txBody>
                    <a:bodyPr/>
                    <a:lstStyle/>
                    <a:p>
                      <a:pPr marL="85725" indent="0" algn="l" defTabSz="914400" rtl="0" eaLnBrk="1" fontAlgn="base" latinLnBrk="0" hangingPunct="1"/>
                      <a:r>
                        <a:rPr lang="en-GB" sz="1300" kern="1200">
                          <a:solidFill>
                            <a:schemeClr val="dk1"/>
                          </a:solidFill>
                          <a:effectLst/>
                        </a:rPr>
                        <a:t>Area burned </a:t>
                      </a:r>
                      <a:endParaRPr lang="en-GB" sz="1300" kern="120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rPr>
                        <a:t>1060, 11 </a:t>
                      </a:r>
                      <a:endParaRPr lang="en-GB" sz="1300" kern="120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rPr>
                        <a:t>Total area burned grouped by </a:t>
                      </a:r>
                      <a:r>
                        <a:rPr lang="en-GB" sz="1300" kern="1200" noProof="0">
                          <a:solidFill>
                            <a:schemeClr val="dk1"/>
                          </a:solidFill>
                          <a:effectLst/>
                        </a:rPr>
                        <a:t>month, causes, and fire size</a:t>
                      </a:r>
                      <a:endParaRPr lang="en-GB" sz="1300" kern="1200" noProof="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hlinkClick r:id="rId2">
                            <a:extLst>
                              <a:ext uri="{A12FA001-AC4F-418D-AE19-62706E023703}">
                                <ahyp:hlinkClr xmlns:ahyp="http://schemas.microsoft.com/office/drawing/2018/hyperlinkcolor" val="tx"/>
                              </a:ext>
                            </a:extLst>
                          </a:hlinkClick>
                        </a:rPr>
                        <a:t>National Forest Database</a:t>
                      </a:r>
                      <a:r>
                        <a:rPr lang="en-GB" sz="1300" kern="1200">
                          <a:solidFill>
                            <a:schemeClr val="dk1"/>
                          </a:solidFill>
                          <a:effectLst/>
                        </a:rPr>
                        <a:t> </a:t>
                      </a:r>
                      <a:endParaRPr lang="en-GB" sz="1300" kern="1200">
                        <a:solidFill>
                          <a:schemeClr val="dk1"/>
                        </a:solidFill>
                        <a:effectLst/>
                        <a:latin typeface="+mn-lt"/>
                        <a:ea typeface="+mn-ea"/>
                        <a:cs typeface="+mn-cs"/>
                      </a:endParaRPr>
                    </a:p>
                  </a:txBody>
                  <a:tcPr marL="0" marR="0" marT="0" marB="0" anchor="ctr"/>
                </a:tc>
                <a:tc>
                  <a:txBody>
                    <a:bodyPr/>
                    <a:lstStyle/>
                    <a:p>
                      <a:pPr marL="85725" marR="0" lvl="0" indent="0" algn="l" defTabSz="914400" rtl="0" eaLnBrk="1" fontAlgn="base" latinLnBrk="0" hangingPunct="1">
                        <a:lnSpc>
                          <a:spcPct val="100000"/>
                        </a:lnSpc>
                        <a:spcBef>
                          <a:spcPts val="0"/>
                        </a:spcBef>
                        <a:spcAft>
                          <a:spcPts val="0"/>
                        </a:spcAft>
                        <a:buClrTx/>
                        <a:buSzTx/>
                        <a:buFontTx/>
                        <a:buNone/>
                        <a:tabLst/>
                        <a:defRPr/>
                      </a:pPr>
                      <a:r>
                        <a:rPr lang="en-GB" sz="1300" kern="1200">
                          <a:solidFill>
                            <a:schemeClr val="dk1"/>
                          </a:solidFill>
                          <a:effectLst/>
                          <a:latin typeface="+mn-lt"/>
                          <a:ea typeface="+mn-ea"/>
                          <a:cs typeface="+mn-cs"/>
                        </a:rPr>
                        <a:t>11</a:t>
                      </a:r>
                      <a:r>
                        <a:rPr lang="en-GB" sz="1300" kern="1200" baseline="30000">
                          <a:solidFill>
                            <a:schemeClr val="dk1"/>
                          </a:solidFill>
                          <a:effectLst/>
                          <a:latin typeface="+mn-lt"/>
                          <a:ea typeface="+mn-ea"/>
                          <a:cs typeface="+mn-cs"/>
                        </a:rPr>
                        <a:t>th</a:t>
                      </a:r>
                      <a:r>
                        <a:rPr lang="en-GB" sz="1300" kern="1200">
                          <a:solidFill>
                            <a:schemeClr val="dk1"/>
                          </a:solidFill>
                          <a:effectLst/>
                          <a:latin typeface="+mn-lt"/>
                          <a:ea typeface="+mn-ea"/>
                          <a:cs typeface="+mn-cs"/>
                        </a:rPr>
                        <a:t> July 2023</a:t>
                      </a:r>
                    </a:p>
                  </a:txBody>
                  <a:tcPr marL="0" marR="0" marT="0" marB="0" anchor="ctr"/>
                </a:tc>
                <a:extLst>
                  <a:ext uri="{0D108BD9-81ED-4DB2-BD59-A6C34878D82A}">
                    <a16:rowId xmlns:a16="http://schemas.microsoft.com/office/drawing/2014/main" val="1027878055"/>
                  </a:ext>
                </a:extLst>
              </a:tr>
              <a:tr h="504825">
                <a:tc>
                  <a:txBody>
                    <a:bodyPr/>
                    <a:lstStyle/>
                    <a:p>
                      <a:pPr marL="85725" indent="0" algn="l" defTabSz="914400" rtl="0" eaLnBrk="1" fontAlgn="base" latinLnBrk="0" hangingPunct="1"/>
                      <a:r>
                        <a:rPr lang="en-GB" sz="1300" kern="1200">
                          <a:solidFill>
                            <a:schemeClr val="dk1"/>
                          </a:solidFill>
                          <a:effectLst/>
                        </a:rPr>
                        <a:t>National Burned Area Composite</a:t>
                      </a:r>
                      <a:endParaRPr lang="en-GB" sz="1300" kern="120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rPr>
                        <a:t>36917, 20 </a:t>
                      </a:r>
                      <a:endParaRPr lang="en-GB" sz="1300" kern="1200">
                        <a:solidFill>
                          <a:schemeClr val="dk1"/>
                        </a:solidFill>
                        <a:effectLst/>
                        <a:latin typeface="+mn-lt"/>
                        <a:ea typeface="+mn-ea"/>
                        <a:cs typeface="+mn-cs"/>
                      </a:endParaRPr>
                    </a:p>
                  </a:txBody>
                  <a:tcPr marL="0" marR="0" marT="0" marB="0" anchor="ctr"/>
                </a:tc>
                <a:tc>
                  <a:txBody>
                    <a:bodyPr/>
                    <a:lstStyle/>
                    <a:p>
                      <a:pPr marL="85725" lvl="0" indent="0" algn="l" defTabSz="914400" rtl="0" eaLnBrk="1" fontAlgn="base" latinLnBrk="0" hangingPunct="1">
                        <a:buNone/>
                      </a:pPr>
                      <a:r>
                        <a:rPr lang="en-GB" sz="1300" kern="1200">
                          <a:solidFill>
                            <a:schemeClr val="dk1"/>
                          </a:solidFill>
                          <a:effectLst/>
                        </a:rPr>
                        <a:t>Contains polygons of the area burnt and causes of fire</a:t>
                      </a:r>
                      <a:endParaRPr lang="en-US" sz="1300" kern="1200">
                        <a:solidFill>
                          <a:schemeClr val="dk1"/>
                        </a:solidFill>
                        <a:effectLst/>
                        <a:latin typeface="+mn-lt"/>
                        <a:ea typeface="+mn-ea"/>
                        <a:cs typeface="+mn-cs"/>
                      </a:endParaRPr>
                    </a:p>
                  </a:txBody>
                  <a:tcPr marL="0" marR="0" marT="0" marB="0" anchor="ctr"/>
                </a:tc>
                <a:tc>
                  <a:txBody>
                    <a:bodyPr/>
                    <a:lstStyle/>
                    <a:p>
                      <a:pPr marL="85725" indent="0" algn="l" defTabSz="914400" rtl="0" eaLnBrk="1" fontAlgn="base" latinLnBrk="0" hangingPunct="1"/>
                      <a:r>
                        <a:rPr lang="en-GB" sz="1300" kern="1200">
                          <a:solidFill>
                            <a:schemeClr val="dk1"/>
                          </a:solidFill>
                          <a:effectLst/>
                          <a:hlinkClick r:id="rId3">
                            <a:extLst>
                              <a:ext uri="{A12FA001-AC4F-418D-AE19-62706E023703}">
                                <ahyp:hlinkClr xmlns:ahyp="http://schemas.microsoft.com/office/drawing/2018/hyperlinkcolor" val="tx"/>
                              </a:ext>
                            </a:extLst>
                          </a:hlinkClick>
                        </a:rPr>
                        <a:t>Canadian wildfire Datamart</a:t>
                      </a:r>
                      <a:r>
                        <a:rPr lang="en-GB" sz="1300" kern="1200">
                          <a:solidFill>
                            <a:schemeClr val="dk1"/>
                          </a:solidFill>
                          <a:effectLst/>
                        </a:rPr>
                        <a:t> </a:t>
                      </a:r>
                      <a:endParaRPr lang="en-GB" sz="1300" kern="1200">
                        <a:solidFill>
                          <a:schemeClr val="dk1"/>
                        </a:solidFill>
                        <a:effectLst/>
                        <a:latin typeface="+mn-lt"/>
                        <a:ea typeface="+mn-ea"/>
                        <a:cs typeface="+mn-cs"/>
                      </a:endParaRPr>
                    </a:p>
                  </a:txBody>
                  <a:tcPr marL="0" marR="0" marT="0" marB="0" anchor="ctr"/>
                </a:tc>
                <a:tc>
                  <a:txBody>
                    <a:bodyPr/>
                    <a:lstStyle/>
                    <a:p>
                      <a:pPr marL="85725" marR="0" lvl="0" indent="0" algn="l" defTabSz="914400" rtl="0" eaLnBrk="1" fontAlgn="base" latinLnBrk="0" hangingPunct="1">
                        <a:lnSpc>
                          <a:spcPct val="100000"/>
                        </a:lnSpc>
                        <a:spcBef>
                          <a:spcPts val="0"/>
                        </a:spcBef>
                        <a:spcAft>
                          <a:spcPts val="0"/>
                        </a:spcAft>
                        <a:buClrTx/>
                        <a:buSzTx/>
                        <a:buFontTx/>
                        <a:buNone/>
                        <a:tabLst/>
                        <a:defRPr/>
                      </a:pPr>
                      <a:r>
                        <a:rPr lang="en-GB" sz="1300" kern="1200">
                          <a:solidFill>
                            <a:schemeClr val="dk1"/>
                          </a:solidFill>
                          <a:effectLst/>
                          <a:latin typeface="+mn-lt"/>
                          <a:ea typeface="+mn-ea"/>
                          <a:cs typeface="+mn-cs"/>
                        </a:rPr>
                        <a:t>11</a:t>
                      </a:r>
                      <a:r>
                        <a:rPr lang="en-GB" sz="1300" kern="1200" baseline="30000">
                          <a:solidFill>
                            <a:schemeClr val="dk1"/>
                          </a:solidFill>
                          <a:effectLst/>
                          <a:latin typeface="+mn-lt"/>
                          <a:ea typeface="+mn-ea"/>
                          <a:cs typeface="+mn-cs"/>
                        </a:rPr>
                        <a:t>th</a:t>
                      </a:r>
                      <a:r>
                        <a:rPr lang="en-GB" sz="1300" kern="1200">
                          <a:solidFill>
                            <a:schemeClr val="dk1"/>
                          </a:solidFill>
                          <a:effectLst/>
                          <a:latin typeface="+mn-lt"/>
                          <a:ea typeface="+mn-ea"/>
                          <a:cs typeface="+mn-cs"/>
                        </a:rPr>
                        <a:t> July 2023</a:t>
                      </a:r>
                    </a:p>
                  </a:txBody>
                  <a:tcPr marL="0" marR="0" marT="0" marB="0" anchor="ctr"/>
                </a:tc>
                <a:extLst>
                  <a:ext uri="{0D108BD9-81ED-4DB2-BD59-A6C34878D82A}">
                    <a16:rowId xmlns:a16="http://schemas.microsoft.com/office/drawing/2014/main" val="1319900547"/>
                  </a:ext>
                </a:extLst>
              </a:tr>
              <a:tr h="419100">
                <a:tc>
                  <a:txBody>
                    <a:bodyPr/>
                    <a:lstStyle/>
                    <a:p>
                      <a:pPr marL="85725" lvl="0" indent="0" algn="l" rtl="0">
                        <a:buNone/>
                      </a:pPr>
                      <a:r>
                        <a:rPr lang="en-GB" sz="1300" kern="1200">
                          <a:solidFill>
                            <a:schemeClr val="dk1"/>
                          </a:solidFill>
                          <a:effectLst/>
                        </a:rPr>
                        <a:t>Weather data </a:t>
                      </a:r>
                      <a:endParaRPr lang="en-GB" sz="1300" kern="1200">
                        <a:solidFill>
                          <a:schemeClr val="dk1"/>
                        </a:solidFill>
                        <a:effectLst/>
                        <a:latin typeface="+mn-lt"/>
                        <a:ea typeface="+mn-ea"/>
                        <a:cs typeface="+mn-cs"/>
                      </a:endParaRPr>
                    </a:p>
                  </a:txBody>
                  <a:tcPr marL="0" marR="0" marT="0" marB="0" anchor="ctr"/>
                </a:tc>
                <a:tc>
                  <a:txBody>
                    <a:bodyPr/>
                    <a:lstStyle/>
                    <a:p>
                      <a:pPr marL="85725" lvl="0" indent="0" algn="l" rtl="0">
                        <a:buNone/>
                      </a:pPr>
                      <a:endParaRPr lang="en-US" sz="1300" kern="1200">
                        <a:solidFill>
                          <a:schemeClr val="dk1"/>
                        </a:solidFill>
                        <a:effectLst/>
                        <a:latin typeface="+mn-lt"/>
                        <a:ea typeface="+mn-ea"/>
                        <a:cs typeface="+mn-cs"/>
                      </a:endParaRPr>
                    </a:p>
                  </a:txBody>
                  <a:tcPr marL="0" marR="0" marT="0" marB="0" anchor="ctr"/>
                </a:tc>
                <a:tc>
                  <a:txBody>
                    <a:bodyPr/>
                    <a:lstStyle/>
                    <a:p>
                      <a:pPr marL="85725" lvl="0" indent="0" algn="l" rtl="0">
                        <a:buFontTx/>
                        <a:buNone/>
                      </a:pPr>
                      <a:r>
                        <a:rPr lang="en-US" sz="1300" kern="1200">
                          <a:solidFill>
                            <a:schemeClr val="dk1"/>
                          </a:solidFill>
                          <a:effectLst/>
                        </a:rPr>
                        <a:t>Weather data by stations in Canada at daily level</a:t>
                      </a:r>
                      <a:endParaRPr lang="en-US" sz="1300" kern="1200">
                        <a:solidFill>
                          <a:schemeClr val="dk1"/>
                        </a:solidFill>
                        <a:effectLst/>
                        <a:latin typeface="+mn-lt"/>
                        <a:ea typeface="+mn-ea"/>
                        <a:cs typeface="+mn-cs"/>
                      </a:endParaRPr>
                    </a:p>
                  </a:txBody>
                  <a:tcPr marL="0" marR="0" marT="0" marB="0" anchor="ctr"/>
                </a:tc>
                <a:tc>
                  <a:txBody>
                    <a:bodyPr/>
                    <a:lstStyle/>
                    <a:p>
                      <a:pPr marL="85725" lvl="0" indent="0" algn="l" defTabSz="914400" rtl="0" eaLnBrk="1" fontAlgn="base" latinLnBrk="0" hangingPunct="1">
                        <a:buNone/>
                      </a:pPr>
                      <a:r>
                        <a:rPr lang="en-GB" sz="1300" kern="1200">
                          <a:solidFill>
                            <a:schemeClr val="dk1"/>
                          </a:solidFill>
                          <a:effectLst/>
                          <a:latin typeface="+mn-lt"/>
                          <a:ea typeface="+mn-ea"/>
                          <a:cs typeface="+mn-cs"/>
                          <a:hlinkClick r:id="rId4">
                            <a:extLst>
                              <a:ext uri="{A12FA001-AC4F-418D-AE19-62706E023703}">
                                <ahyp:hlinkClr xmlns:ahyp="http://schemas.microsoft.com/office/drawing/2018/hyperlinkcolor" val="tx"/>
                              </a:ext>
                            </a:extLst>
                          </a:hlinkClick>
                        </a:rPr>
                        <a:t>Daily weather data</a:t>
                      </a:r>
                      <a:r>
                        <a:rPr lang="en-GB" sz="1300" kern="1200">
                          <a:solidFill>
                            <a:schemeClr val="dk1"/>
                          </a:solidFill>
                          <a:effectLst/>
                          <a:latin typeface="+mn-lt"/>
                          <a:ea typeface="+mn-ea"/>
                          <a:cs typeface="+mn-cs"/>
                        </a:rPr>
                        <a:t> </a:t>
                      </a:r>
                      <a:endParaRPr lang="en-US" sz="1300" kern="1200">
                        <a:solidFill>
                          <a:schemeClr val="dk1"/>
                        </a:solidFill>
                        <a:effectLst/>
                        <a:latin typeface="+mn-lt"/>
                        <a:ea typeface="+mn-ea"/>
                        <a:cs typeface="+mn-cs"/>
                      </a:endParaRPr>
                    </a:p>
                    <a:p>
                      <a:pPr lvl="0">
                        <a:buNone/>
                      </a:pPr>
                      <a:endParaRPr lang="en-GB" sz="1300">
                        <a:effectLst/>
                        <a:latin typeface="Calibri"/>
                      </a:endParaRPr>
                    </a:p>
                  </a:txBody>
                  <a:tcPr marL="0" marR="0" marT="0" marB="0" anchor="ctr"/>
                </a:tc>
                <a:tc>
                  <a:txBody>
                    <a:bodyPr/>
                    <a:lstStyle/>
                    <a:p>
                      <a:pPr marL="85725" lvl="0" indent="0">
                        <a:buNone/>
                      </a:pPr>
                      <a:r>
                        <a:rPr lang="en-GB" sz="1300">
                          <a:effectLst/>
                          <a:latin typeface="Calibri"/>
                        </a:rPr>
                        <a:t>20</a:t>
                      </a:r>
                      <a:r>
                        <a:rPr lang="en-GB" sz="1300" baseline="30000">
                          <a:effectLst/>
                          <a:latin typeface="Calibri"/>
                        </a:rPr>
                        <a:t>th</a:t>
                      </a:r>
                      <a:r>
                        <a:rPr lang="en-GB" sz="1300">
                          <a:effectLst/>
                          <a:latin typeface="Calibri"/>
                        </a:rPr>
                        <a:t> July 2022</a:t>
                      </a:r>
                      <a:endParaRPr lang="en-US"/>
                    </a:p>
                  </a:txBody>
                  <a:tcPr marL="0" marR="0" marT="0" marB="0" anchor="ctr"/>
                </a:tc>
                <a:extLst>
                  <a:ext uri="{0D108BD9-81ED-4DB2-BD59-A6C34878D82A}">
                    <a16:rowId xmlns:a16="http://schemas.microsoft.com/office/drawing/2014/main" val="1780937088"/>
                  </a:ext>
                </a:extLst>
              </a:tr>
              <a:tr h="419100">
                <a:tc>
                  <a:txBody>
                    <a:bodyPr/>
                    <a:lstStyle/>
                    <a:p>
                      <a:pPr marL="85725" lvl="0" indent="0" algn="l" rtl="0">
                        <a:buNone/>
                      </a:pPr>
                      <a:r>
                        <a:rPr lang="en-GB" sz="1300" kern="1200">
                          <a:solidFill>
                            <a:schemeClr val="dk1"/>
                          </a:solidFill>
                          <a:effectLst/>
                          <a:latin typeface="+mn-lt"/>
                          <a:ea typeface="+mn-ea"/>
                          <a:cs typeface="+mn-cs"/>
                        </a:rPr>
                        <a:t>Wildfire prediction</a:t>
                      </a:r>
                    </a:p>
                  </a:txBody>
                  <a:tcPr marL="0" marR="0" marT="0" marB="0" anchor="ctr"/>
                </a:tc>
                <a:tc>
                  <a:txBody>
                    <a:bodyPr/>
                    <a:lstStyle/>
                    <a:p>
                      <a:pPr marL="85725" lvl="0" indent="0" algn="l" rtl="0">
                        <a:buNone/>
                      </a:pPr>
                      <a:r>
                        <a:rPr lang="en-US" sz="1300" kern="1200">
                          <a:solidFill>
                            <a:schemeClr val="dk1"/>
                          </a:solidFill>
                          <a:effectLst/>
                          <a:latin typeface="+mn-lt"/>
                          <a:ea typeface="+mn-ea"/>
                          <a:cs typeface="+mn-cs"/>
                        </a:rPr>
                        <a:t>1714, 5</a:t>
                      </a:r>
                    </a:p>
                  </a:txBody>
                  <a:tcPr marL="0" marR="0" marT="0" marB="0" anchor="ctr"/>
                </a:tc>
                <a:tc>
                  <a:txBody>
                    <a:bodyPr/>
                    <a:lstStyle/>
                    <a:p>
                      <a:pPr marL="85725" lvl="0" indent="0" algn="l" rtl="0">
                        <a:buFontTx/>
                        <a:buNone/>
                      </a:pPr>
                      <a:r>
                        <a:rPr lang="en-US" sz="1300" kern="1200">
                          <a:solidFill>
                            <a:schemeClr val="dk1"/>
                          </a:solidFill>
                          <a:effectLst/>
                          <a:latin typeface="+mn-lt"/>
                          <a:ea typeface="+mn-ea"/>
                          <a:cs typeface="+mn-cs"/>
                        </a:rPr>
                        <a:t>Contains land surface temperature, vegetation index and burn area</a:t>
                      </a:r>
                    </a:p>
                  </a:txBody>
                  <a:tcPr marL="0" marR="0" marT="0" marB="0" anchor="ctr"/>
                </a:tc>
                <a:tc>
                  <a:txBody>
                    <a:bodyPr/>
                    <a:lstStyle/>
                    <a:p>
                      <a:pPr marL="85725" lvl="0" indent="0" algn="l">
                        <a:buNone/>
                      </a:pPr>
                      <a:r>
                        <a:rPr lang="en-GB" sz="1300">
                          <a:effectLst/>
                          <a:latin typeface="Calibri"/>
                          <a:hlinkClick r:id="rId5"/>
                        </a:rPr>
                        <a:t>Wildfire</a:t>
                      </a:r>
                      <a:endParaRPr lang="en-GB" sz="1300">
                        <a:effectLst/>
                        <a:latin typeface="Calibri"/>
                      </a:endParaRPr>
                    </a:p>
                  </a:txBody>
                  <a:tcPr marL="0" marR="0" marT="0" marB="0" anchor="ctr"/>
                </a:tc>
                <a:tc>
                  <a:txBody>
                    <a:bodyPr/>
                    <a:lstStyle/>
                    <a:p>
                      <a:pPr marL="85725" marR="0" lvl="0" indent="0" algn="l" defTabSz="914400" rtl="0" eaLnBrk="1" fontAlgn="auto" latinLnBrk="0" hangingPunct="1">
                        <a:lnSpc>
                          <a:spcPct val="100000"/>
                        </a:lnSpc>
                        <a:spcBef>
                          <a:spcPts val="0"/>
                        </a:spcBef>
                        <a:spcAft>
                          <a:spcPts val="0"/>
                        </a:spcAft>
                        <a:buClrTx/>
                        <a:buSzTx/>
                        <a:buFontTx/>
                        <a:buNone/>
                        <a:tabLst/>
                        <a:defRPr/>
                      </a:pPr>
                      <a:r>
                        <a:rPr lang="en-GB" sz="1300" kern="1200">
                          <a:solidFill>
                            <a:schemeClr val="dk1"/>
                          </a:solidFill>
                          <a:effectLst/>
                          <a:latin typeface="Calibri"/>
                          <a:ea typeface="+mn-ea"/>
                          <a:cs typeface="+mn-cs"/>
                        </a:rPr>
                        <a:t>20</a:t>
                      </a:r>
                      <a:r>
                        <a:rPr lang="en-GB" sz="1300" kern="1200" baseline="30000">
                          <a:solidFill>
                            <a:schemeClr val="dk1"/>
                          </a:solidFill>
                          <a:effectLst/>
                          <a:latin typeface="Calibri"/>
                          <a:ea typeface="+mn-ea"/>
                          <a:cs typeface="+mn-cs"/>
                        </a:rPr>
                        <a:t>th</a:t>
                      </a:r>
                      <a:r>
                        <a:rPr lang="en-GB" sz="1300" kern="1200">
                          <a:solidFill>
                            <a:schemeClr val="dk1"/>
                          </a:solidFill>
                          <a:effectLst/>
                          <a:latin typeface="Calibri"/>
                          <a:ea typeface="+mn-ea"/>
                          <a:cs typeface="+mn-cs"/>
                        </a:rPr>
                        <a:t> July 2022</a:t>
                      </a:r>
                      <a:endParaRPr lang="en-US" sz="1300" kern="1200">
                        <a:solidFill>
                          <a:schemeClr val="dk1"/>
                        </a:solidFill>
                        <a:effectLst/>
                        <a:latin typeface="Calibri"/>
                        <a:ea typeface="+mn-ea"/>
                        <a:cs typeface="+mn-cs"/>
                      </a:endParaRPr>
                    </a:p>
                  </a:txBody>
                  <a:tcPr marL="0" marR="0" marT="0" marB="0" anchor="ctr"/>
                </a:tc>
                <a:extLst>
                  <a:ext uri="{0D108BD9-81ED-4DB2-BD59-A6C34878D82A}">
                    <a16:rowId xmlns:a16="http://schemas.microsoft.com/office/drawing/2014/main" val="1505486704"/>
                  </a:ext>
                </a:extLst>
              </a:tr>
            </a:tbl>
          </a:graphicData>
        </a:graphic>
      </p:graphicFrame>
      <p:sp>
        <p:nvSpPr>
          <p:cNvPr id="3" name="TextBox 2">
            <a:extLst>
              <a:ext uri="{FF2B5EF4-FFF2-40B4-BE49-F238E27FC236}">
                <a16:creationId xmlns:a16="http://schemas.microsoft.com/office/drawing/2014/main" id="{1AF30719-2620-84FF-98C4-C427FF10815B}"/>
              </a:ext>
            </a:extLst>
          </p:cNvPr>
          <p:cNvSpPr txBox="1"/>
          <p:nvPr/>
        </p:nvSpPr>
        <p:spPr>
          <a:xfrm>
            <a:off x="899746" y="4553395"/>
            <a:ext cx="10983058"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600"/>
              </a:spcAft>
              <a:buFont typeface="Arial"/>
              <a:buChar char="•"/>
            </a:pPr>
            <a:r>
              <a:rPr lang="en-US" sz="1600" b="1">
                <a:cs typeface="Calibri" panose="020F0502020204030204"/>
              </a:rPr>
              <a:t>~4GiB</a:t>
            </a:r>
            <a:r>
              <a:rPr lang="en-US" sz="1600">
                <a:cs typeface="Calibri" panose="020F0502020204030204"/>
              </a:rPr>
              <a:t> of data used for the analysis</a:t>
            </a:r>
          </a:p>
          <a:p>
            <a:pPr marL="285750" indent="-285750">
              <a:spcAft>
                <a:spcPts val="600"/>
              </a:spcAft>
              <a:buFont typeface="Arial"/>
              <a:buChar char="•"/>
            </a:pPr>
            <a:r>
              <a:rPr lang="en-US" sz="1600" b="1">
                <a:cs typeface="Calibri" panose="020F0502020204030204"/>
              </a:rPr>
              <a:t>Process parallelization</a:t>
            </a:r>
            <a:r>
              <a:rPr lang="en-US" sz="1600">
                <a:cs typeface="Calibri" panose="020F0502020204030204"/>
              </a:rPr>
              <a:t> was deployed to improve the weather data download process</a:t>
            </a:r>
          </a:p>
          <a:p>
            <a:pPr marL="285750" indent="-285750">
              <a:spcAft>
                <a:spcPts val="600"/>
              </a:spcAft>
              <a:buFont typeface="Arial"/>
              <a:buChar char="•"/>
            </a:pPr>
            <a:r>
              <a:rPr lang="en-US" sz="1600">
                <a:cs typeface="Calibri" panose="020F0502020204030204"/>
              </a:rPr>
              <a:t>All data filtered to cover </a:t>
            </a:r>
            <a:r>
              <a:rPr lang="en-US" sz="1600">
                <a:ea typeface="+mn-lt"/>
                <a:cs typeface="+mn-lt"/>
              </a:rPr>
              <a:t>only</a:t>
            </a:r>
            <a:r>
              <a:rPr lang="en-US" sz="1600">
                <a:cs typeface="Calibri" panose="020F0502020204030204"/>
              </a:rPr>
              <a:t> 1990 to 2021 (due to the coverage of the National Burned Area polygons)</a:t>
            </a:r>
          </a:p>
          <a:p>
            <a:pPr marL="285750" indent="-285750">
              <a:spcAft>
                <a:spcPts val="600"/>
              </a:spcAft>
              <a:buFont typeface="Arial"/>
              <a:buChar char="•"/>
            </a:pPr>
            <a:r>
              <a:rPr lang="en-US" sz="1600">
                <a:cs typeface="Calibri" panose="020F0502020204030204"/>
              </a:rPr>
              <a:t>Files in “</a:t>
            </a:r>
            <a:r>
              <a:rPr lang="en-US" sz="1600">
                <a:solidFill>
                  <a:srgbClr val="FF0000"/>
                </a:solidFill>
                <a:cs typeface="Calibri" panose="020F0502020204030204"/>
              </a:rPr>
              <a:t>SHP”</a:t>
            </a:r>
            <a:r>
              <a:rPr lang="en-US" sz="1600">
                <a:cs typeface="Calibri" panose="020F0502020204030204"/>
              </a:rPr>
              <a:t> format converted to “</a:t>
            </a:r>
            <a:r>
              <a:rPr lang="en-US" sz="1600">
                <a:solidFill>
                  <a:srgbClr val="FF0000"/>
                </a:solidFill>
                <a:cs typeface="Calibri" panose="020F0502020204030204"/>
              </a:rPr>
              <a:t>CSV</a:t>
            </a:r>
            <a:r>
              <a:rPr lang="en-US" sz="1600">
                <a:cs typeface="Calibri" panose="020F0502020204030204"/>
              </a:rPr>
              <a:t>” format for ease of handling and analysis in AWS environment</a:t>
            </a:r>
          </a:p>
          <a:p>
            <a:pPr marL="285750" indent="-285750">
              <a:spcAft>
                <a:spcPts val="600"/>
              </a:spcAft>
              <a:buFont typeface="Arial,Sans-Serif"/>
              <a:buChar char="•"/>
            </a:pPr>
            <a:r>
              <a:rPr lang="en-US" sz="1600" b="1">
                <a:cs typeface="Arial"/>
              </a:rPr>
              <a:t>Data quality and tidiness</a:t>
            </a:r>
            <a:r>
              <a:rPr lang="en-US" sz="1600">
                <a:cs typeface="Arial"/>
              </a:rPr>
              <a:t> issues were addressed </a:t>
            </a:r>
          </a:p>
          <a:p>
            <a:pPr marL="285750" indent="-285750">
              <a:spcAft>
                <a:spcPts val="600"/>
              </a:spcAft>
              <a:buFont typeface="Arial,Sans-Serif"/>
              <a:buChar char="•"/>
            </a:pPr>
            <a:r>
              <a:rPr lang="en-US" sz="1600">
                <a:cs typeface="Arial"/>
              </a:rPr>
              <a:t>The </a:t>
            </a:r>
            <a:r>
              <a:rPr lang="en-US" sz="1600" b="1">
                <a:cs typeface="Arial"/>
              </a:rPr>
              <a:t>final cleaned data </a:t>
            </a:r>
            <a:r>
              <a:rPr lang="en-US" sz="1600">
                <a:cs typeface="Arial"/>
              </a:rPr>
              <a:t>were loaded into an AWS S3 bucket.</a:t>
            </a:r>
          </a:p>
        </p:txBody>
      </p:sp>
      <p:sp>
        <p:nvSpPr>
          <p:cNvPr id="5" name="TextBox 4">
            <a:extLst>
              <a:ext uri="{FF2B5EF4-FFF2-40B4-BE49-F238E27FC236}">
                <a16:creationId xmlns:a16="http://schemas.microsoft.com/office/drawing/2014/main" id="{82024096-F4F0-FDE0-54C7-9239A31C784A}"/>
              </a:ext>
            </a:extLst>
          </p:cNvPr>
          <p:cNvSpPr txBox="1"/>
          <p:nvPr/>
        </p:nvSpPr>
        <p:spPr>
          <a:xfrm>
            <a:off x="899746" y="4222361"/>
            <a:ext cx="5881687" cy="246221"/>
          </a:xfrm>
          <a:prstGeom prst="rect">
            <a:avLst/>
          </a:prstGeom>
          <a:noFill/>
        </p:spPr>
        <p:txBody>
          <a:bodyPr wrap="square">
            <a:spAutoFit/>
          </a:bodyPr>
          <a:lstStyle/>
          <a:p>
            <a:r>
              <a:rPr lang="en-US" sz="1000">
                <a:cs typeface="Calibri" panose="020F0502020204030204"/>
              </a:rPr>
              <a:t>**All data are publicly available, hence no legal restriction on the usage</a:t>
            </a:r>
          </a:p>
        </p:txBody>
      </p:sp>
      <p:sp>
        <p:nvSpPr>
          <p:cNvPr id="6" name="Date Placeholder 5">
            <a:extLst>
              <a:ext uri="{FF2B5EF4-FFF2-40B4-BE49-F238E27FC236}">
                <a16:creationId xmlns:a16="http://schemas.microsoft.com/office/drawing/2014/main" id="{76BE8528-BE0A-48F0-3A47-AAB5AAEEA55D}"/>
              </a:ext>
            </a:extLst>
          </p:cNvPr>
          <p:cNvSpPr>
            <a:spLocks noGrp="1"/>
          </p:cNvSpPr>
          <p:nvPr>
            <p:ph type="dt" sz="half" idx="10"/>
          </p:nvPr>
        </p:nvSpPr>
        <p:spPr/>
        <p:txBody>
          <a:bodyPr/>
          <a:lstStyle/>
          <a:p>
            <a:fld id="{70227AB4-AAE4-4024-9F29-579C165CE538}" type="datetime1">
              <a:rPr lang="en-CA" smtClean="0"/>
              <a:t>2023-08-01</a:t>
            </a:fld>
            <a:endParaRPr lang="en-CA"/>
          </a:p>
        </p:txBody>
      </p:sp>
      <p:sp>
        <p:nvSpPr>
          <p:cNvPr id="7" name="Footer Placeholder 6">
            <a:extLst>
              <a:ext uri="{FF2B5EF4-FFF2-40B4-BE49-F238E27FC236}">
                <a16:creationId xmlns:a16="http://schemas.microsoft.com/office/drawing/2014/main" id="{F7D3A95D-C4A4-F4EB-515F-D583E22C3288}"/>
              </a:ext>
            </a:extLst>
          </p:cNvPr>
          <p:cNvSpPr>
            <a:spLocks noGrp="1"/>
          </p:cNvSpPr>
          <p:nvPr>
            <p:ph type="ftr" sz="quarter" idx="11"/>
          </p:nvPr>
        </p:nvSpPr>
        <p:spPr/>
        <p:txBody>
          <a:bodyPr/>
          <a:lstStyle/>
          <a:p>
            <a:r>
              <a:rPr lang="en-CA"/>
              <a:t>Group 5</a:t>
            </a:r>
          </a:p>
        </p:txBody>
      </p:sp>
      <p:sp>
        <p:nvSpPr>
          <p:cNvPr id="8" name="Slide Number Placeholder 7">
            <a:extLst>
              <a:ext uri="{FF2B5EF4-FFF2-40B4-BE49-F238E27FC236}">
                <a16:creationId xmlns:a16="http://schemas.microsoft.com/office/drawing/2014/main" id="{02489469-8950-0A5D-5C61-365BDF49687C}"/>
              </a:ext>
            </a:extLst>
          </p:cNvPr>
          <p:cNvSpPr>
            <a:spLocks noGrp="1"/>
          </p:cNvSpPr>
          <p:nvPr>
            <p:ph type="sldNum" sz="quarter" idx="12"/>
          </p:nvPr>
        </p:nvSpPr>
        <p:spPr/>
        <p:txBody>
          <a:bodyPr/>
          <a:lstStyle/>
          <a:p>
            <a:fld id="{BDB91238-5EA7-49C3-80C3-B69586A475BC}" type="slidenum">
              <a:rPr lang="en-CA" smtClean="0"/>
              <a:t>6</a:t>
            </a:fld>
            <a:endParaRPr lang="en-CA"/>
          </a:p>
        </p:txBody>
      </p:sp>
    </p:spTree>
    <p:extLst>
      <p:ext uri="{BB962C8B-B14F-4D97-AF65-F5344CB8AC3E}">
        <p14:creationId xmlns:p14="http://schemas.microsoft.com/office/powerpoint/2010/main" val="3507018127"/>
      </p:ext>
    </p:extLst>
  </p:cSld>
  <p:clrMapOvr>
    <a:masterClrMapping/>
  </p:clrMapOvr>
  <mc:AlternateContent xmlns:mc="http://schemas.openxmlformats.org/markup-compatibility/2006" xmlns:p14="http://schemas.microsoft.com/office/powerpoint/2010/main">
    <mc:Choice Requires="p14">
      <p:transition p14:dur="10" advTm="60000">
        <p14:reveal/>
      </p:transition>
    </mc:Choice>
    <mc:Fallback xmlns="">
      <p:transition advTm="6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838200" y="356375"/>
            <a:ext cx="10515600" cy="698029"/>
          </a:xfrm>
        </p:spPr>
        <p:txBody>
          <a:bodyPr/>
          <a:lstStyle/>
          <a:p>
            <a:r>
              <a:rPr lang="en-US" b="1">
                <a:latin typeface="+mn-lt"/>
              </a:rPr>
              <a:t>Project Workflow</a:t>
            </a:r>
            <a:endParaRPr lang="en-CA" b="1">
              <a:latin typeface="+mn-lt"/>
            </a:endParaRPr>
          </a:p>
        </p:txBody>
      </p:sp>
      <p:sp>
        <p:nvSpPr>
          <p:cNvPr id="7" name="Date Placeholder 6">
            <a:extLst>
              <a:ext uri="{FF2B5EF4-FFF2-40B4-BE49-F238E27FC236}">
                <a16:creationId xmlns:a16="http://schemas.microsoft.com/office/drawing/2014/main" id="{5E594596-3ADD-7947-E619-D3B34C619982}"/>
              </a:ext>
            </a:extLst>
          </p:cNvPr>
          <p:cNvSpPr>
            <a:spLocks noGrp="1"/>
          </p:cNvSpPr>
          <p:nvPr>
            <p:ph type="dt" sz="half" idx="10"/>
          </p:nvPr>
        </p:nvSpPr>
        <p:spPr/>
        <p:txBody>
          <a:bodyPr/>
          <a:lstStyle/>
          <a:p>
            <a:fld id="{80A062A0-ADFC-4ADB-BEE7-25F07DC51CB4}" type="datetime1">
              <a:rPr lang="en-CA" smtClean="0"/>
              <a:t>2023-08-01</a:t>
            </a:fld>
            <a:endParaRPr lang="en-CA"/>
          </a:p>
        </p:txBody>
      </p:sp>
      <p:sp>
        <p:nvSpPr>
          <p:cNvPr id="8" name="Footer Placeholder 7">
            <a:extLst>
              <a:ext uri="{FF2B5EF4-FFF2-40B4-BE49-F238E27FC236}">
                <a16:creationId xmlns:a16="http://schemas.microsoft.com/office/drawing/2014/main" id="{DD8CC6E6-4E9E-4E90-9B53-555784359904}"/>
              </a:ext>
            </a:extLst>
          </p:cNvPr>
          <p:cNvSpPr>
            <a:spLocks noGrp="1"/>
          </p:cNvSpPr>
          <p:nvPr>
            <p:ph type="ftr" sz="quarter" idx="11"/>
          </p:nvPr>
        </p:nvSpPr>
        <p:spPr/>
        <p:txBody>
          <a:bodyPr/>
          <a:lstStyle/>
          <a:p>
            <a:r>
              <a:rPr lang="en-CA"/>
              <a:t>Group 5</a:t>
            </a:r>
          </a:p>
        </p:txBody>
      </p:sp>
      <p:sp>
        <p:nvSpPr>
          <p:cNvPr id="9" name="Slide Number Placeholder 8">
            <a:extLst>
              <a:ext uri="{FF2B5EF4-FFF2-40B4-BE49-F238E27FC236}">
                <a16:creationId xmlns:a16="http://schemas.microsoft.com/office/drawing/2014/main" id="{806A4E65-ABE9-2D04-1431-E00BD52D21F6}"/>
              </a:ext>
            </a:extLst>
          </p:cNvPr>
          <p:cNvSpPr>
            <a:spLocks noGrp="1"/>
          </p:cNvSpPr>
          <p:nvPr>
            <p:ph type="sldNum" sz="quarter" idx="12"/>
          </p:nvPr>
        </p:nvSpPr>
        <p:spPr/>
        <p:txBody>
          <a:bodyPr/>
          <a:lstStyle/>
          <a:p>
            <a:fld id="{BDB91238-5EA7-49C3-80C3-B69586A475BC}" type="slidenum">
              <a:rPr lang="en-CA" smtClean="0"/>
              <a:t>7</a:t>
            </a:fld>
            <a:endParaRPr lang="en-CA"/>
          </a:p>
        </p:txBody>
      </p:sp>
      <p:grpSp>
        <p:nvGrpSpPr>
          <p:cNvPr id="56" name="Group 55">
            <a:extLst>
              <a:ext uri="{FF2B5EF4-FFF2-40B4-BE49-F238E27FC236}">
                <a16:creationId xmlns:a16="http://schemas.microsoft.com/office/drawing/2014/main" id="{B9EE7DC1-B6D2-C079-863E-7FBD606E7306}"/>
              </a:ext>
            </a:extLst>
          </p:cNvPr>
          <p:cNvGrpSpPr/>
          <p:nvPr/>
        </p:nvGrpSpPr>
        <p:grpSpPr>
          <a:xfrm>
            <a:off x="87313" y="1695207"/>
            <a:ext cx="7401672" cy="4488104"/>
            <a:chOff x="242887" y="1704732"/>
            <a:chExt cx="7401672" cy="4488104"/>
          </a:xfrm>
        </p:grpSpPr>
        <p:sp>
          <p:nvSpPr>
            <p:cNvPr id="45" name="TextBox 44">
              <a:extLst>
                <a:ext uri="{FF2B5EF4-FFF2-40B4-BE49-F238E27FC236}">
                  <a16:creationId xmlns:a16="http://schemas.microsoft.com/office/drawing/2014/main" id="{60A66F79-8ABD-5CF7-EFF5-6A8A2E90A828}"/>
                </a:ext>
              </a:extLst>
            </p:cNvPr>
            <p:cNvSpPr txBox="1"/>
            <p:nvPr/>
          </p:nvSpPr>
          <p:spPr>
            <a:xfrm>
              <a:off x="1259165" y="2640451"/>
              <a:ext cx="1956729" cy="430887"/>
            </a:xfrm>
            <a:prstGeom prst="rect">
              <a:avLst/>
            </a:prstGeom>
            <a:noFill/>
          </p:spPr>
          <p:txBody>
            <a:bodyPr wrap="square" rtlCol="0">
              <a:spAutoFit/>
            </a:bodyPr>
            <a:lstStyle/>
            <a:p>
              <a:pPr algn="ctr"/>
              <a:r>
                <a:rPr lang="en-CA" sz="1100"/>
                <a:t>Files in “SHP” format converted to “CSV”</a:t>
              </a:r>
            </a:p>
          </p:txBody>
        </p:sp>
        <p:pic>
          <p:nvPicPr>
            <p:cNvPr id="10" name="Picture 7">
              <a:extLst>
                <a:ext uri="{FF2B5EF4-FFF2-40B4-BE49-F238E27FC236}">
                  <a16:creationId xmlns:a16="http://schemas.microsoft.com/office/drawing/2014/main" id="{65F87A7D-B80D-9A7C-1B59-67F0070D20D0}"/>
                </a:ext>
              </a:extLst>
            </p:cNvPr>
            <p:cNvPicPr>
              <a:picLocks noChangeAspect="1"/>
            </p:cNvPicPr>
            <p:nvPr/>
          </p:nvPicPr>
          <p:blipFill>
            <a:blip r:embed="rId2"/>
            <a:stretch>
              <a:fillRect/>
            </a:stretch>
          </p:blipFill>
          <p:spPr>
            <a:xfrm>
              <a:off x="3184746" y="1704732"/>
              <a:ext cx="4459813" cy="2829099"/>
            </a:xfrm>
            <a:prstGeom prst="rect">
              <a:avLst/>
            </a:prstGeom>
          </p:spPr>
        </p:pic>
        <p:pic>
          <p:nvPicPr>
            <p:cNvPr id="15" name="Graphic 14" descr="Database with solid fill">
              <a:extLst>
                <a:ext uri="{FF2B5EF4-FFF2-40B4-BE49-F238E27FC236}">
                  <a16:creationId xmlns:a16="http://schemas.microsoft.com/office/drawing/2014/main" id="{3C466DEA-1CE1-5A97-0089-86BC44C81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887" y="2514751"/>
              <a:ext cx="1190625" cy="1190625"/>
            </a:xfrm>
            <a:prstGeom prst="rect">
              <a:avLst/>
            </a:prstGeom>
          </p:spPr>
        </p:pic>
        <p:pic>
          <p:nvPicPr>
            <p:cNvPr id="16" name="Picture 15">
              <a:extLst>
                <a:ext uri="{FF2B5EF4-FFF2-40B4-BE49-F238E27FC236}">
                  <a16:creationId xmlns:a16="http://schemas.microsoft.com/office/drawing/2014/main" id="{866597E6-0C68-3FF9-9149-2E4FF5184F26}"/>
                </a:ext>
              </a:extLst>
            </p:cNvPr>
            <p:cNvPicPr>
              <a:picLocks noChangeAspect="1"/>
            </p:cNvPicPr>
            <p:nvPr/>
          </p:nvPicPr>
          <p:blipFill>
            <a:blip r:embed="rId5"/>
            <a:stretch>
              <a:fillRect/>
            </a:stretch>
          </p:blipFill>
          <p:spPr>
            <a:xfrm>
              <a:off x="3705224" y="5011737"/>
              <a:ext cx="866775" cy="866775"/>
            </a:xfrm>
            <a:prstGeom prst="rect">
              <a:avLst/>
            </a:prstGeom>
          </p:spPr>
        </p:pic>
        <p:pic>
          <p:nvPicPr>
            <p:cNvPr id="17" name="Picture 16">
              <a:extLst>
                <a:ext uri="{FF2B5EF4-FFF2-40B4-BE49-F238E27FC236}">
                  <a16:creationId xmlns:a16="http://schemas.microsoft.com/office/drawing/2014/main" id="{FFEAA0EE-E128-D032-F5DC-0FB829593AF1}"/>
                </a:ext>
              </a:extLst>
            </p:cNvPr>
            <p:cNvPicPr>
              <a:picLocks noChangeAspect="1"/>
            </p:cNvPicPr>
            <p:nvPr/>
          </p:nvPicPr>
          <p:blipFill>
            <a:blip r:embed="rId6"/>
            <a:stretch>
              <a:fillRect/>
            </a:stretch>
          </p:blipFill>
          <p:spPr>
            <a:xfrm>
              <a:off x="5842989" y="5002212"/>
              <a:ext cx="866775" cy="866775"/>
            </a:xfrm>
            <a:prstGeom prst="rect">
              <a:avLst/>
            </a:prstGeom>
          </p:spPr>
        </p:pic>
        <p:sp>
          <p:nvSpPr>
            <p:cNvPr id="18" name="Rectangle 17">
              <a:extLst>
                <a:ext uri="{FF2B5EF4-FFF2-40B4-BE49-F238E27FC236}">
                  <a16:creationId xmlns:a16="http://schemas.microsoft.com/office/drawing/2014/main" id="{1C33D138-EF6F-9A1C-DBF7-A5FAE6D7BDE3}"/>
                </a:ext>
              </a:extLst>
            </p:cNvPr>
            <p:cNvSpPr/>
            <p:nvPr/>
          </p:nvSpPr>
          <p:spPr>
            <a:xfrm>
              <a:off x="3282551" y="4678361"/>
              <a:ext cx="3543300" cy="15144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9" name="Picture 18">
              <a:extLst>
                <a:ext uri="{FF2B5EF4-FFF2-40B4-BE49-F238E27FC236}">
                  <a16:creationId xmlns:a16="http://schemas.microsoft.com/office/drawing/2014/main" id="{2EE1D0DF-29CD-BCF8-45A2-A6204F9738A6}"/>
                </a:ext>
              </a:extLst>
            </p:cNvPr>
            <p:cNvPicPr>
              <a:picLocks noChangeAspect="1"/>
            </p:cNvPicPr>
            <p:nvPr/>
          </p:nvPicPr>
          <p:blipFill>
            <a:blip r:embed="rId7"/>
            <a:stretch>
              <a:fillRect/>
            </a:stretch>
          </p:blipFill>
          <p:spPr>
            <a:xfrm>
              <a:off x="3309257" y="4686266"/>
              <a:ext cx="280987" cy="280987"/>
            </a:xfrm>
            <a:prstGeom prst="rect">
              <a:avLst/>
            </a:prstGeom>
          </p:spPr>
        </p:pic>
        <p:cxnSp>
          <p:nvCxnSpPr>
            <p:cNvPr id="23" name="Connector: Elbow 22">
              <a:extLst>
                <a:ext uri="{FF2B5EF4-FFF2-40B4-BE49-F238E27FC236}">
                  <a16:creationId xmlns:a16="http://schemas.microsoft.com/office/drawing/2014/main" id="{5E61C6FA-C260-7B78-3637-116275BE36AE}"/>
                </a:ext>
              </a:extLst>
            </p:cNvPr>
            <p:cNvCxnSpPr>
              <a:stCxn id="15" idx="2"/>
              <a:endCxn id="16" idx="1"/>
            </p:cNvCxnSpPr>
            <p:nvPr/>
          </p:nvCxnSpPr>
          <p:spPr>
            <a:xfrm rot="16200000" flipH="1">
              <a:off x="1401838" y="3141738"/>
              <a:ext cx="1739749" cy="286702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F4D211-2A4D-429E-1478-CC17EC9A4DED}"/>
                </a:ext>
              </a:extLst>
            </p:cNvPr>
            <p:cNvCxnSpPr>
              <a:cxnSpLocks/>
              <a:stCxn id="16" idx="3"/>
              <a:endCxn id="17" idx="1"/>
            </p:cNvCxnSpPr>
            <p:nvPr/>
          </p:nvCxnSpPr>
          <p:spPr>
            <a:xfrm flipV="1">
              <a:off x="4571999" y="5435600"/>
              <a:ext cx="1270990" cy="95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B63C363-3BA3-160E-7CA0-179972DC0F9C}"/>
                </a:ext>
              </a:extLst>
            </p:cNvPr>
            <p:cNvCxnSpPr>
              <a:cxnSpLocks/>
            </p:cNvCxnSpPr>
            <p:nvPr/>
          </p:nvCxnSpPr>
          <p:spPr>
            <a:xfrm flipV="1">
              <a:off x="6276376" y="3505553"/>
              <a:ext cx="0" cy="13406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34EA700-AC5F-19A4-1B08-FAEE6F12AB33}"/>
                </a:ext>
              </a:extLst>
            </p:cNvPr>
            <p:cNvSpPr txBox="1"/>
            <p:nvPr/>
          </p:nvSpPr>
          <p:spPr>
            <a:xfrm>
              <a:off x="3496868" y="4707697"/>
              <a:ext cx="497679" cy="276999"/>
            </a:xfrm>
            <a:prstGeom prst="rect">
              <a:avLst/>
            </a:prstGeom>
            <a:noFill/>
          </p:spPr>
          <p:txBody>
            <a:bodyPr wrap="square" rtlCol="0">
              <a:spAutoFit/>
            </a:bodyPr>
            <a:lstStyle/>
            <a:p>
              <a:pPr algn="ctr"/>
              <a:r>
                <a:rPr lang="en-CA" sz="1200" b="1"/>
                <a:t>Esri</a:t>
              </a:r>
            </a:p>
          </p:txBody>
        </p:sp>
        <p:sp>
          <p:nvSpPr>
            <p:cNvPr id="35" name="TextBox 34">
              <a:extLst>
                <a:ext uri="{FF2B5EF4-FFF2-40B4-BE49-F238E27FC236}">
                  <a16:creationId xmlns:a16="http://schemas.microsoft.com/office/drawing/2014/main" id="{AAB38E97-6010-7149-BE2B-19AA2396F883}"/>
                </a:ext>
              </a:extLst>
            </p:cNvPr>
            <p:cNvSpPr txBox="1"/>
            <p:nvPr/>
          </p:nvSpPr>
          <p:spPr>
            <a:xfrm>
              <a:off x="3705224" y="5878512"/>
              <a:ext cx="866775" cy="276999"/>
            </a:xfrm>
            <a:prstGeom prst="rect">
              <a:avLst/>
            </a:prstGeom>
            <a:noFill/>
          </p:spPr>
          <p:txBody>
            <a:bodyPr wrap="square" rtlCol="0">
              <a:spAutoFit/>
            </a:bodyPr>
            <a:lstStyle/>
            <a:p>
              <a:r>
                <a:rPr lang="en-CA" sz="1200" b="1"/>
                <a:t>ArcGIS Pro</a:t>
              </a:r>
            </a:p>
          </p:txBody>
        </p:sp>
        <p:sp>
          <p:nvSpPr>
            <p:cNvPr id="36" name="TextBox 35">
              <a:extLst>
                <a:ext uri="{FF2B5EF4-FFF2-40B4-BE49-F238E27FC236}">
                  <a16:creationId xmlns:a16="http://schemas.microsoft.com/office/drawing/2014/main" id="{E77230E2-2437-D994-C47E-B3FD6FF575C4}"/>
                </a:ext>
              </a:extLst>
            </p:cNvPr>
            <p:cNvSpPr txBox="1"/>
            <p:nvPr/>
          </p:nvSpPr>
          <p:spPr>
            <a:xfrm>
              <a:off x="5737022" y="5868987"/>
              <a:ext cx="1078708" cy="276999"/>
            </a:xfrm>
            <a:prstGeom prst="rect">
              <a:avLst/>
            </a:prstGeom>
            <a:noFill/>
          </p:spPr>
          <p:txBody>
            <a:bodyPr wrap="square" rtlCol="0">
              <a:spAutoFit/>
            </a:bodyPr>
            <a:lstStyle/>
            <a:p>
              <a:r>
                <a:rPr lang="en-CA" sz="1200" b="1"/>
                <a:t>ArcGIS Online</a:t>
              </a:r>
            </a:p>
          </p:txBody>
        </p:sp>
        <p:cxnSp>
          <p:nvCxnSpPr>
            <p:cNvPr id="38" name="Straight Arrow Connector 37">
              <a:extLst>
                <a:ext uri="{FF2B5EF4-FFF2-40B4-BE49-F238E27FC236}">
                  <a16:creationId xmlns:a16="http://schemas.microsoft.com/office/drawing/2014/main" id="{BC8E7C0C-1F5E-9AE8-1904-7E69C369D20A}"/>
                </a:ext>
              </a:extLst>
            </p:cNvPr>
            <p:cNvCxnSpPr>
              <a:cxnSpLocks/>
              <a:stCxn id="15" idx="3"/>
            </p:cNvCxnSpPr>
            <p:nvPr/>
          </p:nvCxnSpPr>
          <p:spPr>
            <a:xfrm>
              <a:off x="1433512" y="3110064"/>
              <a:ext cx="22717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7F1BE6-C374-2A43-F7CF-8B150D5CFB1C}"/>
                </a:ext>
              </a:extLst>
            </p:cNvPr>
            <p:cNvSpPr txBox="1"/>
            <p:nvPr/>
          </p:nvSpPr>
          <p:spPr>
            <a:xfrm>
              <a:off x="1164108" y="4810626"/>
              <a:ext cx="1792535" cy="600164"/>
            </a:xfrm>
            <a:prstGeom prst="rect">
              <a:avLst/>
            </a:prstGeom>
            <a:noFill/>
          </p:spPr>
          <p:txBody>
            <a:bodyPr wrap="square" rtlCol="0">
              <a:spAutoFit/>
            </a:bodyPr>
            <a:lstStyle/>
            <a:p>
              <a:pPr algn="ctr"/>
              <a:r>
                <a:rPr lang="en-CA" sz="1100"/>
                <a:t>“SHP” files loaded into ArcGIS to view satellite images of burned areas</a:t>
              </a:r>
            </a:p>
          </p:txBody>
        </p:sp>
        <p:sp>
          <p:nvSpPr>
            <p:cNvPr id="48" name="TextBox 47">
              <a:extLst>
                <a:ext uri="{FF2B5EF4-FFF2-40B4-BE49-F238E27FC236}">
                  <a16:creationId xmlns:a16="http://schemas.microsoft.com/office/drawing/2014/main" id="{D50F62C2-C5E9-387B-EB3C-A80E22D91DFB}"/>
                </a:ext>
              </a:extLst>
            </p:cNvPr>
            <p:cNvSpPr txBox="1"/>
            <p:nvPr/>
          </p:nvSpPr>
          <p:spPr>
            <a:xfrm>
              <a:off x="1378053" y="3190103"/>
              <a:ext cx="1663493" cy="430887"/>
            </a:xfrm>
            <a:prstGeom prst="rect">
              <a:avLst/>
            </a:prstGeom>
            <a:noFill/>
          </p:spPr>
          <p:txBody>
            <a:bodyPr wrap="square" rtlCol="0">
              <a:spAutoFit/>
            </a:bodyPr>
            <a:lstStyle/>
            <a:p>
              <a:pPr algn="ctr"/>
              <a:r>
                <a:rPr lang="en-CA" sz="1100"/>
                <a:t>Others in “CSV” format loaded directly</a:t>
              </a:r>
            </a:p>
          </p:txBody>
        </p:sp>
        <p:sp>
          <p:nvSpPr>
            <p:cNvPr id="53" name="TextBox 52">
              <a:extLst>
                <a:ext uri="{FF2B5EF4-FFF2-40B4-BE49-F238E27FC236}">
                  <a16:creationId xmlns:a16="http://schemas.microsoft.com/office/drawing/2014/main" id="{32DD15C8-EC02-CA8F-B837-A428B964097E}"/>
                </a:ext>
              </a:extLst>
            </p:cNvPr>
            <p:cNvSpPr txBox="1"/>
            <p:nvPr/>
          </p:nvSpPr>
          <p:spPr>
            <a:xfrm>
              <a:off x="4577951" y="4991192"/>
              <a:ext cx="1265038" cy="430887"/>
            </a:xfrm>
            <a:prstGeom prst="rect">
              <a:avLst/>
            </a:prstGeom>
            <a:noFill/>
          </p:spPr>
          <p:txBody>
            <a:bodyPr wrap="square" rtlCol="0">
              <a:spAutoFit/>
            </a:bodyPr>
            <a:lstStyle/>
            <a:p>
              <a:pPr algn="ctr"/>
              <a:r>
                <a:rPr lang="en-CA" sz="1100"/>
                <a:t>Publish view to ArcGIS online</a:t>
              </a:r>
            </a:p>
          </p:txBody>
        </p:sp>
      </p:grpSp>
      <p:sp>
        <p:nvSpPr>
          <p:cNvPr id="55" name="TextBox 54">
            <a:extLst>
              <a:ext uri="{FF2B5EF4-FFF2-40B4-BE49-F238E27FC236}">
                <a16:creationId xmlns:a16="http://schemas.microsoft.com/office/drawing/2014/main" id="{21273DFE-D2BD-6E7D-237A-DE783F71BB63}"/>
              </a:ext>
            </a:extLst>
          </p:cNvPr>
          <p:cNvSpPr txBox="1"/>
          <p:nvPr/>
        </p:nvSpPr>
        <p:spPr>
          <a:xfrm>
            <a:off x="7825180" y="1722486"/>
            <a:ext cx="4260297" cy="37779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000"/>
              </a:spcAft>
              <a:buFont typeface="Arial"/>
              <a:buChar char="•"/>
            </a:pPr>
            <a:r>
              <a:rPr lang="en-US" sz="1950" b="1">
                <a:cs typeface="Calibri" panose="020F0502020204030204"/>
              </a:rPr>
              <a:t>AWS Athena </a:t>
            </a:r>
            <a:r>
              <a:rPr lang="en-US" sz="1950">
                <a:cs typeface="Calibri" panose="020F0502020204030204"/>
              </a:rPr>
              <a:t>was leveraged to query and streamline data in readiness for visualization</a:t>
            </a:r>
          </a:p>
          <a:p>
            <a:pPr marL="285750" indent="-285750">
              <a:spcAft>
                <a:spcPts val="1000"/>
              </a:spcAft>
              <a:buFont typeface="Arial"/>
              <a:buChar char="•"/>
            </a:pPr>
            <a:r>
              <a:rPr lang="en-US" sz="1950" b="1">
                <a:cs typeface="Calibri" panose="020F0502020204030204"/>
              </a:rPr>
              <a:t>AWS </a:t>
            </a:r>
            <a:r>
              <a:rPr lang="en-US" sz="1950" b="1" err="1">
                <a:cs typeface="Calibri" panose="020F0502020204030204"/>
              </a:rPr>
              <a:t>QuickSight</a:t>
            </a:r>
            <a:r>
              <a:rPr lang="en-US" sz="1950">
                <a:cs typeface="Calibri" panose="020F0502020204030204"/>
              </a:rPr>
              <a:t> used for creating visualization dashboards</a:t>
            </a:r>
          </a:p>
          <a:p>
            <a:pPr marL="285750" indent="-285750">
              <a:spcAft>
                <a:spcPts val="1000"/>
              </a:spcAft>
              <a:buFont typeface="Arial"/>
              <a:buChar char="•"/>
            </a:pPr>
            <a:r>
              <a:rPr lang="en-US" sz="1950">
                <a:cs typeface="Calibri" panose="020F0502020204030204"/>
              </a:rPr>
              <a:t>Spatial polygons of wildfires (based on satellite images) analyzed using </a:t>
            </a:r>
            <a:r>
              <a:rPr lang="en-US" sz="1950" b="1">
                <a:cs typeface="Calibri" panose="020F0502020204030204"/>
              </a:rPr>
              <a:t>ArcGIS Pro</a:t>
            </a:r>
            <a:r>
              <a:rPr lang="en-US" sz="1950">
                <a:cs typeface="Calibri" panose="020F0502020204030204"/>
              </a:rPr>
              <a:t> (student license)</a:t>
            </a:r>
          </a:p>
          <a:p>
            <a:pPr marL="285750" indent="-285750">
              <a:spcAft>
                <a:spcPts val="1000"/>
              </a:spcAft>
              <a:buFont typeface="Arial"/>
              <a:buChar char="•"/>
            </a:pPr>
            <a:r>
              <a:rPr lang="en-US" sz="1950">
                <a:cs typeface="Calibri" panose="020F0502020204030204"/>
              </a:rPr>
              <a:t>Actionable insights from these steps underpinned the machine learning model for predicting wildfire risk.</a:t>
            </a:r>
          </a:p>
        </p:txBody>
      </p:sp>
      <p:cxnSp>
        <p:nvCxnSpPr>
          <p:cNvPr id="58" name="Straight Connector 57">
            <a:extLst>
              <a:ext uri="{FF2B5EF4-FFF2-40B4-BE49-F238E27FC236}">
                <a16:creationId xmlns:a16="http://schemas.microsoft.com/office/drawing/2014/main" id="{60FB9C91-0B33-8E70-C18B-637ED0CCB3FB}"/>
              </a:ext>
            </a:extLst>
          </p:cNvPr>
          <p:cNvCxnSpPr>
            <a:cxnSpLocks/>
          </p:cNvCxnSpPr>
          <p:nvPr/>
        </p:nvCxnSpPr>
        <p:spPr>
          <a:xfrm>
            <a:off x="7612810" y="1447800"/>
            <a:ext cx="0" cy="4863735"/>
          </a:xfrm>
          <a:prstGeom prst="line">
            <a:avLst/>
          </a:prstGeom>
        </p:spPr>
        <p:style>
          <a:lnRef idx="3">
            <a:schemeClr val="accent2"/>
          </a:lnRef>
          <a:fillRef idx="0">
            <a:schemeClr val="accent2"/>
          </a:fillRef>
          <a:effectRef idx="2">
            <a:schemeClr val="accent2"/>
          </a:effectRef>
          <a:fontRef idx="minor">
            <a:schemeClr val="tx1"/>
          </a:fontRef>
        </p:style>
      </p:cxnSp>
      <p:sp>
        <p:nvSpPr>
          <p:cNvPr id="62" name="TextBox 61">
            <a:extLst>
              <a:ext uri="{FF2B5EF4-FFF2-40B4-BE49-F238E27FC236}">
                <a16:creationId xmlns:a16="http://schemas.microsoft.com/office/drawing/2014/main" id="{546FCFAF-F68F-D57E-F9BA-1FF2D4753725}"/>
              </a:ext>
            </a:extLst>
          </p:cNvPr>
          <p:cNvSpPr txBox="1"/>
          <p:nvPr/>
        </p:nvSpPr>
        <p:spPr>
          <a:xfrm>
            <a:off x="186195" y="2159654"/>
            <a:ext cx="1036284" cy="461665"/>
          </a:xfrm>
          <a:prstGeom prst="rect">
            <a:avLst/>
          </a:prstGeom>
          <a:noFill/>
        </p:spPr>
        <p:txBody>
          <a:bodyPr wrap="square" rtlCol="0">
            <a:spAutoFit/>
          </a:bodyPr>
          <a:lstStyle/>
          <a:p>
            <a:pPr algn="ctr"/>
            <a:r>
              <a:rPr lang="en-CA" sz="1200"/>
              <a:t>Download data files</a:t>
            </a:r>
          </a:p>
        </p:txBody>
      </p:sp>
    </p:spTree>
    <p:extLst>
      <p:ext uri="{BB962C8B-B14F-4D97-AF65-F5344CB8AC3E}">
        <p14:creationId xmlns:p14="http://schemas.microsoft.com/office/powerpoint/2010/main" val="3734653863"/>
      </p:ext>
    </p:extLst>
  </p:cSld>
  <p:clrMapOvr>
    <a:masterClrMapping/>
  </p:clrMapOvr>
  <mc:AlternateContent xmlns:mc="http://schemas.openxmlformats.org/markup-compatibility/2006" xmlns:p14="http://schemas.microsoft.com/office/powerpoint/2010/main">
    <mc:Choice Requires="p14">
      <p:transition p14:dur="10" advTm="60000">
        <p14:reveal/>
      </p:transition>
    </mc:Choice>
    <mc:Fallback xmlns="">
      <p:transition advTm="6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DB4E-4A83-3029-04DE-CEA8390C0623}"/>
              </a:ext>
            </a:extLst>
          </p:cNvPr>
          <p:cNvSpPr>
            <a:spLocks noGrp="1"/>
          </p:cNvSpPr>
          <p:nvPr>
            <p:ph type="title"/>
          </p:nvPr>
        </p:nvSpPr>
        <p:spPr>
          <a:xfrm>
            <a:off x="6590662" y="4267832"/>
            <a:ext cx="5260868" cy="1297115"/>
          </a:xfrm>
        </p:spPr>
        <p:txBody>
          <a:bodyPr vert="horz" lIns="91440" tIns="45720" rIns="91440" bIns="45720" rtlCol="0" anchor="t">
            <a:normAutofit/>
          </a:bodyPr>
          <a:lstStyle/>
          <a:p>
            <a:r>
              <a:rPr lang="en-US" sz="4000" b="1" kern="1200">
                <a:latin typeface="+mn-lt"/>
                <a:ea typeface="+mj-ea"/>
                <a:cs typeface="+mj-cs"/>
              </a:rPr>
              <a:t>Exploratory Data Analysis</a:t>
            </a:r>
          </a:p>
        </p:txBody>
      </p:sp>
      <p:pic>
        <p:nvPicPr>
          <p:cNvPr id="10" name="Graphic 9" descr="Magnifying glass">
            <a:extLst>
              <a:ext uri="{FF2B5EF4-FFF2-40B4-BE49-F238E27FC236}">
                <a16:creationId xmlns:a16="http://schemas.microsoft.com/office/drawing/2014/main" id="{115E81CC-6C91-9A83-BA66-476CE118D0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a:extLst>
              <a:ext uri="{FF2B5EF4-FFF2-40B4-BE49-F238E27FC236}">
                <a16:creationId xmlns:a16="http://schemas.microsoft.com/office/drawing/2014/main" id="{265B1695-B053-270D-6531-4EE91763EC08}"/>
              </a:ext>
            </a:extLst>
          </p:cNvPr>
          <p:cNvSpPr>
            <a:spLocks noGrp="1"/>
          </p:cNvSpPr>
          <p:nvPr>
            <p:ph type="dt" sz="half" idx="10"/>
          </p:nvPr>
        </p:nvSpPr>
        <p:spPr>
          <a:xfrm>
            <a:off x="804672" y="6356350"/>
            <a:ext cx="2743200" cy="365125"/>
          </a:xfrm>
        </p:spPr>
        <p:txBody>
          <a:bodyPr vert="horz" lIns="91440" tIns="45720" rIns="91440" bIns="45720" rtlCol="0" anchor="ctr">
            <a:normAutofit/>
          </a:bodyPr>
          <a:lstStyle/>
          <a:p>
            <a:pPr>
              <a:spcAft>
                <a:spcPts val="600"/>
              </a:spcAft>
            </a:pPr>
            <a:fld id="{C8E359B1-5DE4-4326-823B-83C743D3A0FF}" type="datetime1">
              <a:rPr lang="en-US" smtClean="0"/>
              <a:pPr>
                <a:spcAft>
                  <a:spcPts val="600"/>
                </a:spcAft>
              </a:pPr>
              <a:t>8/1/2023</a:t>
            </a:fld>
            <a:endParaRPr lang="en-US"/>
          </a:p>
        </p:txBody>
      </p:sp>
      <p:sp>
        <p:nvSpPr>
          <p:cNvPr id="5" name="Footer Placeholder 4">
            <a:extLst>
              <a:ext uri="{FF2B5EF4-FFF2-40B4-BE49-F238E27FC236}">
                <a16:creationId xmlns:a16="http://schemas.microsoft.com/office/drawing/2014/main" id="{93FFC56E-7AC6-FB57-82E0-2F73214105C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Group 5</a:t>
            </a:r>
          </a:p>
        </p:txBody>
      </p:sp>
      <p:sp>
        <p:nvSpPr>
          <p:cNvPr id="6" name="Slide Number Placeholder 5">
            <a:extLst>
              <a:ext uri="{FF2B5EF4-FFF2-40B4-BE49-F238E27FC236}">
                <a16:creationId xmlns:a16="http://schemas.microsoft.com/office/drawing/2014/main" id="{6BBCEFDE-5D3A-E09A-6327-38B3CCE0B6A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DB91238-5EA7-49C3-80C3-B69586A475BC}" type="slidenum">
              <a:rPr lang="en-US" smtClean="0"/>
              <a:pPr>
                <a:spcAft>
                  <a:spcPts val="600"/>
                </a:spcAft>
              </a:pPr>
              <a:t>8</a:t>
            </a:fld>
            <a:endParaRPr lang="en-US"/>
          </a:p>
        </p:txBody>
      </p:sp>
    </p:spTree>
    <p:extLst>
      <p:ext uri="{BB962C8B-B14F-4D97-AF65-F5344CB8AC3E}">
        <p14:creationId xmlns:p14="http://schemas.microsoft.com/office/powerpoint/2010/main" val="234314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BD72F-EA61-0E28-FAE3-4E5673265FA6}"/>
              </a:ext>
            </a:extLst>
          </p:cNvPr>
          <p:cNvSpPr>
            <a:spLocks noGrp="1"/>
          </p:cNvSpPr>
          <p:nvPr>
            <p:ph type="title"/>
          </p:nvPr>
        </p:nvSpPr>
        <p:spPr>
          <a:xfrm>
            <a:off x="600075" y="199660"/>
            <a:ext cx="10515600" cy="802700"/>
          </a:xfrm>
        </p:spPr>
        <p:txBody>
          <a:bodyPr vert="horz" lIns="91440" tIns="45720" rIns="91440" bIns="45720" rtlCol="0" anchor="ctr">
            <a:normAutofit/>
          </a:bodyPr>
          <a:lstStyle/>
          <a:p>
            <a:r>
              <a:rPr lang="en-US" sz="4000" b="1" kern="1200">
                <a:latin typeface="+mn-lt"/>
                <a:ea typeface="+mj-ea"/>
                <a:cs typeface="+mj-cs"/>
              </a:rPr>
              <a:t>Number of Wildfire and Area Burned  </a:t>
            </a:r>
            <a:r>
              <a:rPr lang="en-US" sz="4000" b="1">
                <a:latin typeface="+mn-lt"/>
              </a:rPr>
              <a:t> </a:t>
            </a:r>
            <a:endParaRPr lang="en-US" sz="4000" b="1" kern="1200">
              <a:solidFill>
                <a:schemeClr val="tx1"/>
              </a:solidFill>
              <a:latin typeface="+mn-lt"/>
              <a:ea typeface="+mj-ea"/>
              <a:cs typeface="+mj-cs"/>
            </a:endParaRPr>
          </a:p>
        </p:txBody>
      </p:sp>
      <p:sp>
        <p:nvSpPr>
          <p:cNvPr id="3" name="TextBox 2">
            <a:extLst>
              <a:ext uri="{FF2B5EF4-FFF2-40B4-BE49-F238E27FC236}">
                <a16:creationId xmlns:a16="http://schemas.microsoft.com/office/drawing/2014/main" id="{9BF8BACF-F4CA-0F8C-E64B-652DDB73D9C2}"/>
              </a:ext>
            </a:extLst>
          </p:cNvPr>
          <p:cNvSpPr txBox="1"/>
          <p:nvPr/>
        </p:nvSpPr>
        <p:spPr>
          <a:xfrm>
            <a:off x="8658225" y="1224810"/>
            <a:ext cx="3455002"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2121"/>
                </a:solidFill>
                <a:latin typeface="Calibri"/>
                <a:cs typeface="Calibri"/>
              </a:rPr>
              <a:t>Years with the highest burned area:</a:t>
            </a:r>
          </a:p>
          <a:p>
            <a:pPr>
              <a:buChar char="•"/>
            </a:pPr>
            <a:r>
              <a:rPr lang="en-US" sz="1400" b="1">
                <a:solidFill>
                  <a:srgbClr val="219FD7"/>
                </a:solidFill>
                <a:latin typeface="Calibri"/>
                <a:cs typeface="Calibri"/>
              </a:rPr>
              <a:t>1995</a:t>
            </a:r>
            <a:r>
              <a:rPr lang="en-US" sz="1400">
                <a:solidFill>
                  <a:srgbClr val="212121"/>
                </a:solidFill>
                <a:latin typeface="Calibri"/>
                <a:cs typeface="Calibri"/>
              </a:rPr>
              <a:t> with 7,341,266.05</a:t>
            </a:r>
          </a:p>
          <a:p>
            <a:pPr>
              <a:buChar char="•"/>
            </a:pPr>
            <a:r>
              <a:rPr lang="en-US" sz="1400" b="1">
                <a:solidFill>
                  <a:srgbClr val="219FD7"/>
                </a:solidFill>
                <a:latin typeface="Calibri"/>
                <a:cs typeface="Calibri"/>
              </a:rPr>
              <a:t>1994</a:t>
            </a:r>
            <a:r>
              <a:rPr lang="en-US" sz="1400">
                <a:solidFill>
                  <a:srgbClr val="212121"/>
                </a:solidFill>
                <a:latin typeface="Calibri"/>
                <a:cs typeface="Calibri"/>
              </a:rPr>
              <a:t> with 6,126,773</a:t>
            </a:r>
          </a:p>
          <a:p>
            <a:pPr>
              <a:buChar char="•"/>
            </a:pPr>
            <a:r>
              <a:rPr lang="en-US" sz="1400" b="1">
                <a:solidFill>
                  <a:srgbClr val="219FD7"/>
                </a:solidFill>
                <a:latin typeface="Calibri"/>
                <a:cs typeface="Calibri"/>
              </a:rPr>
              <a:t>1998</a:t>
            </a:r>
            <a:r>
              <a:rPr lang="en-US" sz="1400">
                <a:solidFill>
                  <a:srgbClr val="212121"/>
                </a:solidFill>
                <a:latin typeface="Calibri"/>
                <a:cs typeface="Calibri"/>
              </a:rPr>
              <a:t> with 4,700,518.54</a:t>
            </a:r>
          </a:p>
        </p:txBody>
      </p:sp>
      <p:sp>
        <p:nvSpPr>
          <p:cNvPr id="6" name="TextBox 5">
            <a:extLst>
              <a:ext uri="{FF2B5EF4-FFF2-40B4-BE49-F238E27FC236}">
                <a16:creationId xmlns:a16="http://schemas.microsoft.com/office/drawing/2014/main" id="{3246267F-0725-D646-FD1B-0471A7BB2C70}"/>
              </a:ext>
            </a:extLst>
          </p:cNvPr>
          <p:cNvSpPr txBox="1"/>
          <p:nvPr/>
        </p:nvSpPr>
        <p:spPr>
          <a:xfrm>
            <a:off x="8658225" y="2814409"/>
            <a:ext cx="3178777"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212121"/>
                </a:solidFill>
                <a:ea typeface="+mn-lt"/>
                <a:cs typeface="+mn-lt"/>
              </a:rPr>
              <a:t>Years with the lowest burned area:</a:t>
            </a:r>
            <a:endParaRPr lang="en-US">
              <a:solidFill>
                <a:srgbClr val="212121"/>
              </a:solidFill>
              <a:ea typeface="+mn-lt"/>
              <a:cs typeface="+mn-lt"/>
            </a:endParaRPr>
          </a:p>
          <a:p>
            <a:pPr>
              <a:buChar char="•"/>
            </a:pPr>
            <a:r>
              <a:rPr lang="en-US" sz="1400" b="1">
                <a:solidFill>
                  <a:srgbClr val="219FD7"/>
                </a:solidFill>
                <a:latin typeface="Calibri"/>
                <a:cs typeface="Calibri"/>
              </a:rPr>
              <a:t>2020</a:t>
            </a:r>
            <a:r>
              <a:rPr lang="en-US" sz="1400">
                <a:solidFill>
                  <a:srgbClr val="212121"/>
                </a:solidFill>
                <a:latin typeface="Calibri"/>
                <a:cs typeface="Calibri"/>
              </a:rPr>
              <a:t> with 206,152.71</a:t>
            </a:r>
          </a:p>
          <a:p>
            <a:pPr>
              <a:buChar char="•"/>
            </a:pPr>
            <a:r>
              <a:rPr lang="en-US" sz="1400" b="1">
                <a:solidFill>
                  <a:srgbClr val="219FD7"/>
                </a:solidFill>
                <a:latin typeface="Calibri"/>
                <a:cs typeface="Calibri"/>
              </a:rPr>
              <a:t>2000</a:t>
            </a:r>
            <a:r>
              <a:rPr lang="en-US" sz="1400">
                <a:solidFill>
                  <a:srgbClr val="212121"/>
                </a:solidFill>
                <a:latin typeface="Calibri"/>
                <a:cs typeface="Calibri"/>
              </a:rPr>
              <a:t> with 613,143.18</a:t>
            </a:r>
          </a:p>
          <a:p>
            <a:pPr>
              <a:buChar char="•"/>
            </a:pPr>
            <a:r>
              <a:rPr lang="en-US" sz="1400" b="1">
                <a:solidFill>
                  <a:srgbClr val="219FD7"/>
                </a:solidFill>
                <a:latin typeface="Calibri"/>
                <a:cs typeface="Calibri"/>
              </a:rPr>
              <a:t>1997</a:t>
            </a:r>
            <a:r>
              <a:rPr lang="en-US" sz="1400">
                <a:solidFill>
                  <a:srgbClr val="212121"/>
                </a:solidFill>
                <a:latin typeface="Calibri"/>
                <a:cs typeface="Calibri"/>
              </a:rPr>
              <a:t> with 615,973.28</a:t>
            </a:r>
          </a:p>
        </p:txBody>
      </p:sp>
      <p:sp>
        <p:nvSpPr>
          <p:cNvPr id="4" name="Date Placeholder 3">
            <a:extLst>
              <a:ext uri="{FF2B5EF4-FFF2-40B4-BE49-F238E27FC236}">
                <a16:creationId xmlns:a16="http://schemas.microsoft.com/office/drawing/2014/main" id="{73E56480-32A9-BDAF-1C70-E7D6E0A450BF}"/>
              </a:ext>
            </a:extLst>
          </p:cNvPr>
          <p:cNvSpPr>
            <a:spLocks noGrp="1"/>
          </p:cNvSpPr>
          <p:nvPr>
            <p:ph type="dt" sz="half" idx="10"/>
          </p:nvPr>
        </p:nvSpPr>
        <p:spPr/>
        <p:txBody>
          <a:bodyPr/>
          <a:lstStyle/>
          <a:p>
            <a:fld id="{2E64CEA5-93EE-443B-9AEB-7DC0BC9E48F2}" type="datetime1">
              <a:rPr lang="en-CA" smtClean="0"/>
              <a:t>2023-08-01</a:t>
            </a:fld>
            <a:endParaRPr lang="en-CA"/>
          </a:p>
        </p:txBody>
      </p:sp>
      <p:sp>
        <p:nvSpPr>
          <p:cNvPr id="7" name="Footer Placeholder 6">
            <a:extLst>
              <a:ext uri="{FF2B5EF4-FFF2-40B4-BE49-F238E27FC236}">
                <a16:creationId xmlns:a16="http://schemas.microsoft.com/office/drawing/2014/main" id="{153458FA-9E6E-85C8-97EC-107F4545DB7A}"/>
              </a:ext>
            </a:extLst>
          </p:cNvPr>
          <p:cNvSpPr>
            <a:spLocks noGrp="1"/>
          </p:cNvSpPr>
          <p:nvPr>
            <p:ph type="ftr" sz="quarter" idx="11"/>
          </p:nvPr>
        </p:nvSpPr>
        <p:spPr/>
        <p:txBody>
          <a:bodyPr/>
          <a:lstStyle/>
          <a:p>
            <a:r>
              <a:rPr lang="en-CA"/>
              <a:t>Group 5</a:t>
            </a:r>
          </a:p>
        </p:txBody>
      </p:sp>
      <p:sp>
        <p:nvSpPr>
          <p:cNvPr id="11" name="Slide Number Placeholder 10">
            <a:extLst>
              <a:ext uri="{FF2B5EF4-FFF2-40B4-BE49-F238E27FC236}">
                <a16:creationId xmlns:a16="http://schemas.microsoft.com/office/drawing/2014/main" id="{5B15E920-E62E-B05B-6E52-7AA114843772}"/>
              </a:ext>
            </a:extLst>
          </p:cNvPr>
          <p:cNvSpPr>
            <a:spLocks noGrp="1"/>
          </p:cNvSpPr>
          <p:nvPr>
            <p:ph type="sldNum" sz="quarter" idx="12"/>
          </p:nvPr>
        </p:nvSpPr>
        <p:spPr/>
        <p:txBody>
          <a:bodyPr/>
          <a:lstStyle/>
          <a:p>
            <a:fld id="{BDB91238-5EA7-49C3-80C3-B69586A475BC}" type="slidenum">
              <a:rPr lang="en-CA" smtClean="0"/>
              <a:t>9</a:t>
            </a:fld>
            <a:endParaRPr lang="en-CA"/>
          </a:p>
        </p:txBody>
      </p:sp>
      <p:sp>
        <p:nvSpPr>
          <p:cNvPr id="17" name="TextBox 16">
            <a:extLst>
              <a:ext uri="{FF2B5EF4-FFF2-40B4-BE49-F238E27FC236}">
                <a16:creationId xmlns:a16="http://schemas.microsoft.com/office/drawing/2014/main" id="{C10F107A-1DDA-C4AB-D0D8-8F157FA6D1EA}"/>
              </a:ext>
            </a:extLst>
          </p:cNvPr>
          <p:cNvSpPr txBox="1"/>
          <p:nvPr/>
        </p:nvSpPr>
        <p:spPr>
          <a:xfrm>
            <a:off x="697898" y="4585923"/>
            <a:ext cx="8817577"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600"/>
              </a:spcAft>
              <a:buFont typeface="Arial"/>
              <a:buChar char="•"/>
            </a:pPr>
            <a:r>
              <a:rPr lang="en-US">
                <a:ea typeface="+mn-lt"/>
                <a:cs typeface="+mn-lt"/>
              </a:rPr>
              <a:t>The number of fire has averaged around 470 annually; lowest was in 2020 and highest in 2021.</a:t>
            </a:r>
          </a:p>
          <a:p>
            <a:pPr marL="171450" indent="-171450">
              <a:spcAft>
                <a:spcPts val="600"/>
              </a:spcAft>
              <a:buFont typeface="Arial"/>
              <a:buChar char="•"/>
            </a:pPr>
            <a:r>
              <a:rPr lang="en-US">
                <a:ea typeface="+mn-lt"/>
                <a:cs typeface="+mn-lt"/>
              </a:rPr>
              <a:t>In 2020, human movements were restricted due to COVID-19 pandemic – this raises a question: does human movement have direct link to wildfire causes? </a:t>
            </a:r>
          </a:p>
          <a:p>
            <a:pPr marL="171450" indent="-171450">
              <a:spcAft>
                <a:spcPts val="600"/>
              </a:spcAft>
              <a:buFont typeface="Arial"/>
              <a:buChar char="•"/>
            </a:pPr>
            <a:r>
              <a:rPr lang="en-US">
                <a:ea typeface="+mn-lt"/>
                <a:cs typeface="+mn-lt"/>
              </a:rPr>
              <a:t>The plot also suggests that there is some direct correlation between the number of wildfire and the size of area burned.</a:t>
            </a:r>
            <a:endParaRPr lang="en-US"/>
          </a:p>
        </p:txBody>
      </p:sp>
      <p:pic>
        <p:nvPicPr>
          <p:cNvPr id="23" name="Picture 22">
            <a:extLst>
              <a:ext uri="{FF2B5EF4-FFF2-40B4-BE49-F238E27FC236}">
                <a16:creationId xmlns:a16="http://schemas.microsoft.com/office/drawing/2014/main" id="{4C13775D-77EE-8070-8319-E91AD9DB32E0}"/>
              </a:ext>
            </a:extLst>
          </p:cNvPr>
          <p:cNvPicPr>
            <a:picLocks noChangeAspect="1"/>
          </p:cNvPicPr>
          <p:nvPr/>
        </p:nvPicPr>
        <p:blipFill>
          <a:blip r:embed="rId2"/>
          <a:stretch>
            <a:fillRect/>
          </a:stretch>
        </p:blipFill>
        <p:spPr>
          <a:xfrm>
            <a:off x="697898" y="1183988"/>
            <a:ext cx="6983333" cy="3401935"/>
          </a:xfrm>
          <a:prstGeom prst="rect">
            <a:avLst/>
          </a:prstGeom>
        </p:spPr>
      </p:pic>
      <p:sp>
        <p:nvSpPr>
          <p:cNvPr id="15" name="TextBox 14">
            <a:extLst>
              <a:ext uri="{FF2B5EF4-FFF2-40B4-BE49-F238E27FC236}">
                <a16:creationId xmlns:a16="http://schemas.microsoft.com/office/drawing/2014/main" id="{DD2DA24C-0829-4F72-45F7-590653DD9B4C}"/>
              </a:ext>
            </a:extLst>
          </p:cNvPr>
          <p:cNvSpPr txBox="1"/>
          <p:nvPr/>
        </p:nvSpPr>
        <p:spPr>
          <a:xfrm>
            <a:off x="5923387" y="1308899"/>
            <a:ext cx="1828552" cy="692497"/>
          </a:xfrm>
          <a:prstGeom prst="rect">
            <a:avLst/>
          </a:prstGeom>
          <a:noFill/>
        </p:spPr>
        <p:txBody>
          <a:bodyPr wrap="square" rtlCol="0">
            <a:spAutoFit/>
          </a:bodyPr>
          <a:lstStyle/>
          <a:p>
            <a:r>
              <a:rPr lang="en-CA" sz="1300"/>
              <a:t>COVID-19 year! There were restricted human movement</a:t>
            </a:r>
          </a:p>
        </p:txBody>
      </p:sp>
      <p:cxnSp>
        <p:nvCxnSpPr>
          <p:cNvPr id="13" name="Straight Arrow Connector 12">
            <a:extLst>
              <a:ext uri="{FF2B5EF4-FFF2-40B4-BE49-F238E27FC236}">
                <a16:creationId xmlns:a16="http://schemas.microsoft.com/office/drawing/2014/main" id="{0D524103-F350-68FA-5D1E-FE1A308AEF12}"/>
              </a:ext>
            </a:extLst>
          </p:cNvPr>
          <p:cNvCxnSpPr>
            <a:cxnSpLocks/>
          </p:cNvCxnSpPr>
          <p:nvPr/>
        </p:nvCxnSpPr>
        <p:spPr>
          <a:xfrm>
            <a:off x="6837663" y="1982154"/>
            <a:ext cx="0" cy="1532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094480"/>
      </p:ext>
    </p:extLst>
  </p:cSld>
  <p:clrMapOvr>
    <a:masterClrMapping/>
  </p:clrMapOvr>
  <mc:AlternateContent xmlns:mc="http://schemas.openxmlformats.org/markup-compatibility/2006" xmlns:p14="http://schemas.microsoft.com/office/powerpoint/2010/main">
    <mc:Choice Requires="p14">
      <p:transition p14:dur="10" advTm="110000"/>
    </mc:Choice>
    <mc:Fallback xmlns="">
      <p:transition advTm="110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7A1E11AB6E5114EAD1D5391A5811D7D" ma:contentTypeVersion="5" ma:contentTypeDescription="Create a new document." ma:contentTypeScope="" ma:versionID="c56a7abe63ea1b7ff21424bdeb1a9fdf">
  <xsd:schema xmlns:xsd="http://www.w3.org/2001/XMLSchema" xmlns:xs="http://www.w3.org/2001/XMLSchema" xmlns:p="http://schemas.microsoft.com/office/2006/metadata/properties" xmlns:ns2="76399a0a-32c9-49d7-82ff-54c8cd5f6119" xmlns:ns3="549d9172-1b45-4b2b-8cc7-520aba8c210b" targetNamespace="http://schemas.microsoft.com/office/2006/metadata/properties" ma:root="true" ma:fieldsID="f2de1c4cd9016645322f1aa572d84a35" ns2:_="" ns3:_="">
    <xsd:import namespace="76399a0a-32c9-49d7-82ff-54c8cd5f6119"/>
    <xsd:import namespace="549d9172-1b45-4b2b-8cc7-520aba8c210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399a0a-32c9-49d7-82ff-54c8cd5f61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9d9172-1b45-4b2b-8cc7-520aba8c210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5377AE9-8ED6-4158-8E2F-60D3A7E6FFB7}">
  <ds:schemaRefs>
    <ds:schemaRef ds:uri="549d9172-1b45-4b2b-8cc7-520aba8c210b"/>
    <ds:schemaRef ds:uri="76399a0a-32c9-49d7-82ff-54c8cd5f611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92BEA6-E815-4194-AEB6-13635774380F}">
  <ds:schemaRefs>
    <ds:schemaRef ds:uri="http://schemas.microsoft.com/sharepoint/v3/contenttype/forms"/>
  </ds:schemaRefs>
</ds:datastoreItem>
</file>

<file path=customXml/itemProps3.xml><?xml version="1.0" encoding="utf-8"?>
<ds:datastoreItem xmlns:ds="http://schemas.openxmlformats.org/officeDocument/2006/customXml" ds:itemID="{73FFD09D-EB34-43E8-9931-184E2EBE359A}">
  <ds:schemaRefs>
    <ds:schemaRef ds:uri="549d9172-1b45-4b2b-8cc7-520aba8c210b"/>
    <ds:schemaRef ds:uri="76399a0a-32c9-49d7-82ff-54c8cd5f611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1932</Words>
  <Application>Microsoft Office PowerPoint</Application>
  <PresentationFormat>Widescreen</PresentationFormat>
  <Paragraphs>297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acumin-pro-semi-condensed</vt:lpstr>
      <vt:lpstr>Arial</vt:lpstr>
      <vt:lpstr>Arial,Sans-Serif</vt:lpstr>
      <vt:lpstr>Calibri</vt:lpstr>
      <vt:lpstr>Calibri Light</vt:lpstr>
      <vt:lpstr>Lato</vt:lpstr>
      <vt:lpstr>Symbol</vt:lpstr>
      <vt:lpstr>Office Theme</vt:lpstr>
      <vt:lpstr>PowerPoint Presentation</vt:lpstr>
      <vt:lpstr>PowerPoint Presentation</vt:lpstr>
      <vt:lpstr>Canadian Wildfire?</vt:lpstr>
      <vt:lpstr>Satellite View of Wildfire</vt:lpstr>
      <vt:lpstr>Project Goal and Objective</vt:lpstr>
      <vt:lpstr>Dataset and Wrangling Steps</vt:lpstr>
      <vt:lpstr>Project Workflow</vt:lpstr>
      <vt:lpstr>Exploratory Data Analysis</vt:lpstr>
      <vt:lpstr>Number of Wildfire and Area Burned   </vt:lpstr>
      <vt:lpstr>Area Burned by Causes</vt:lpstr>
      <vt:lpstr>Distribution of Fire Causes by Province</vt:lpstr>
      <vt:lpstr>Distribution of Fire Causes by Ecozone</vt:lpstr>
      <vt:lpstr>Distribution of Fire Causes by Months</vt:lpstr>
      <vt:lpstr>Frequency of Wildfire by Province</vt:lpstr>
      <vt:lpstr>Factor Driving Fire Spread</vt:lpstr>
      <vt:lpstr>Mapping of Fuel Types</vt:lpstr>
      <vt:lpstr>Max Temperature Comparison</vt:lpstr>
      <vt:lpstr>Precipitation Comparison</vt:lpstr>
      <vt:lpstr>Wildfire Predictive Model </vt:lpstr>
      <vt:lpstr>Summary and Next Steps</vt:lpstr>
      <vt:lpstr>Team Learning Objective – All</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Cindy Dai</dc:creator>
  <cp:lastModifiedBy>olayinka Mogaji</cp:lastModifiedBy>
  <cp:revision>4</cp:revision>
  <dcterms:created xsi:type="dcterms:W3CDTF">2023-07-01T23:43:24Z</dcterms:created>
  <dcterms:modified xsi:type="dcterms:W3CDTF">2023-08-01T18:39:56Z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0x010100D7A1E11AB6E5114EAD1D5391A5811D7D</vt:lpwstr>
  </property>
</Properties>
</file>